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6" r:id="rId5"/>
    <p:sldMasterId id="2147483742" r:id="rId6"/>
  </p:sldMasterIdLst>
  <p:notesMasterIdLst>
    <p:notesMasterId r:id="rId42"/>
  </p:notesMasterIdLst>
  <p:sldIdLst>
    <p:sldId id="256" r:id="rId7"/>
    <p:sldId id="270" r:id="rId8"/>
    <p:sldId id="271" r:id="rId9"/>
    <p:sldId id="277" r:id="rId10"/>
    <p:sldId id="279" r:id="rId11"/>
    <p:sldId id="1691" r:id="rId12"/>
    <p:sldId id="1692" r:id="rId13"/>
    <p:sldId id="1693" r:id="rId14"/>
    <p:sldId id="1586" r:id="rId15"/>
    <p:sldId id="261" r:id="rId16"/>
    <p:sldId id="1694" r:id="rId17"/>
    <p:sldId id="1698" r:id="rId18"/>
    <p:sldId id="1699" r:id="rId19"/>
    <p:sldId id="1700" r:id="rId20"/>
    <p:sldId id="1697" r:id="rId21"/>
    <p:sldId id="1622" r:id="rId22"/>
    <p:sldId id="2147479593" r:id="rId23"/>
    <p:sldId id="1564" r:id="rId24"/>
    <p:sldId id="1593" r:id="rId25"/>
    <p:sldId id="1594" r:id="rId26"/>
    <p:sldId id="2147479594" r:id="rId27"/>
    <p:sldId id="2147479630" r:id="rId28"/>
    <p:sldId id="2147479648" r:id="rId29"/>
    <p:sldId id="2147479647" r:id="rId30"/>
    <p:sldId id="2147479646" r:id="rId31"/>
    <p:sldId id="2147479649" r:id="rId32"/>
    <p:sldId id="1714" r:id="rId33"/>
    <p:sldId id="1715" r:id="rId34"/>
    <p:sldId id="1716" r:id="rId35"/>
    <p:sldId id="2147479650" r:id="rId36"/>
    <p:sldId id="2147479651" r:id="rId37"/>
    <p:sldId id="275" r:id="rId38"/>
    <p:sldId id="278" r:id="rId39"/>
    <p:sldId id="262" r:id="rId40"/>
    <p:sldId id="259"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AF37"/>
    <a:srgbClr val="E5E4E2"/>
    <a:srgbClr val="008B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B9F7E7-D7A6-8448-AD7F-F210DEFDA380}" v="56" dt="2025-06-18T13:49:25.24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55" autoAdjust="0"/>
    <p:restoredTop sz="95645"/>
  </p:normalViewPr>
  <p:slideViewPr>
    <p:cSldViewPr snapToGrid="0" snapToObjects="1">
      <p:cViewPr varScale="1">
        <p:scale>
          <a:sx n="46" d="100"/>
          <a:sy n="46" d="100"/>
        </p:scale>
        <p:origin x="1232"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s>
</file>

<file path=ppt/diagrams/_rels/data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BBF782-C7F2-464A-AF5C-C36527C035B2}" type="doc">
      <dgm:prSet loTypeId="urn:microsoft.com/office/officeart/2016/7/layout/BasicProcessNew" loCatId="process" qsTypeId="urn:microsoft.com/office/officeart/2005/8/quickstyle/simple1" qsCatId="simple" csTypeId="urn:microsoft.com/office/officeart/2005/8/colors/accent1_2" csCatId="accent1" phldr="1"/>
      <dgm:spPr/>
      <dgm:t>
        <a:bodyPr/>
        <a:lstStyle/>
        <a:p>
          <a:endParaRPr lang="en-US"/>
        </a:p>
      </dgm:t>
    </dgm:pt>
    <dgm:pt modelId="{AB55DEC5-0C49-4C55-867C-1C656E6900EF}">
      <dgm:prSet/>
      <dgm:spPr/>
      <dgm:t>
        <a:bodyPr/>
        <a:lstStyle/>
        <a:p>
          <a:r>
            <a:rPr lang="en-US" dirty="0"/>
            <a:t>Only </a:t>
          </a:r>
          <a:r>
            <a:rPr lang="en-US" dirty="0" err="1"/>
            <a:t>vNets</a:t>
          </a:r>
          <a:r>
            <a:rPr lang="en-US" dirty="0"/>
            <a:t> &amp; subnets available</a:t>
          </a:r>
        </a:p>
      </dgm:t>
    </dgm:pt>
    <dgm:pt modelId="{19C42A5C-AE5C-4335-AD52-B86D4B1EB071}" type="parTrans" cxnId="{5780950B-8819-4F7B-898B-3F2088E025CE}">
      <dgm:prSet/>
      <dgm:spPr/>
      <dgm:t>
        <a:bodyPr/>
        <a:lstStyle/>
        <a:p>
          <a:endParaRPr lang="en-US"/>
        </a:p>
      </dgm:t>
    </dgm:pt>
    <dgm:pt modelId="{05D9C001-FA54-457C-88DA-A1B0689CB519}" type="sibTrans" cxnId="{5780950B-8819-4F7B-898B-3F2088E025CE}">
      <dgm:prSet/>
      <dgm:spPr/>
      <dgm:t>
        <a:bodyPr/>
        <a:lstStyle/>
        <a:p>
          <a:endParaRPr lang="en-US"/>
        </a:p>
      </dgm:t>
    </dgm:pt>
    <dgm:pt modelId="{0EB0E3B7-BB17-4A9D-ADD2-84689ED13199}">
      <dgm:prSet/>
      <dgm:spPr/>
      <dgm:t>
        <a:bodyPr/>
        <a:lstStyle/>
        <a:p>
          <a:r>
            <a:rPr lang="en-US" dirty="0"/>
            <a:t>No Firewalls/</a:t>
          </a:r>
          <a:br>
            <a:rPr lang="en-US" dirty="0"/>
          </a:br>
          <a:r>
            <a:rPr lang="en-US" dirty="0"/>
            <a:t>Gateways/NSGs</a:t>
          </a:r>
        </a:p>
      </dgm:t>
    </dgm:pt>
    <dgm:pt modelId="{51BBCFF2-6697-4828-823C-C64418994FC8}" type="parTrans" cxnId="{7A90E283-AF3C-4D5C-B862-E33FEC0745F2}">
      <dgm:prSet/>
      <dgm:spPr/>
      <dgm:t>
        <a:bodyPr/>
        <a:lstStyle/>
        <a:p>
          <a:endParaRPr lang="en-US"/>
        </a:p>
      </dgm:t>
    </dgm:pt>
    <dgm:pt modelId="{74F5B0D4-80BA-48E5-8E41-27498943F35F}" type="sibTrans" cxnId="{7A90E283-AF3C-4D5C-B862-E33FEC0745F2}">
      <dgm:prSet/>
      <dgm:spPr/>
      <dgm:t>
        <a:bodyPr/>
        <a:lstStyle/>
        <a:p>
          <a:endParaRPr lang="en-US"/>
        </a:p>
      </dgm:t>
    </dgm:pt>
    <dgm:pt modelId="{AAD48966-E9B3-43A4-AFEA-CA726E74B0B4}">
      <dgm:prSet/>
      <dgm:spPr/>
      <dgm:t>
        <a:bodyPr/>
        <a:lstStyle/>
        <a:p>
          <a:r>
            <a:rPr lang="en-US" dirty="0"/>
            <a:t>No Software Load Balancing</a:t>
          </a:r>
        </a:p>
      </dgm:t>
    </dgm:pt>
    <dgm:pt modelId="{9EED3519-F3E4-4A46-9838-65CF53E9806F}" type="parTrans" cxnId="{4DE7DF55-2997-4BC1-85D0-6AD4E34C74D1}">
      <dgm:prSet/>
      <dgm:spPr/>
      <dgm:t>
        <a:bodyPr/>
        <a:lstStyle/>
        <a:p>
          <a:endParaRPr lang="en-US"/>
        </a:p>
      </dgm:t>
    </dgm:pt>
    <dgm:pt modelId="{4A1E50D7-5853-49A2-8B35-57920F6F3104}" type="sibTrans" cxnId="{4DE7DF55-2997-4BC1-85D0-6AD4E34C74D1}">
      <dgm:prSet/>
      <dgm:spPr/>
      <dgm:t>
        <a:bodyPr/>
        <a:lstStyle/>
        <a:p>
          <a:endParaRPr lang="en-US"/>
        </a:p>
      </dgm:t>
    </dgm:pt>
    <dgm:pt modelId="{ED6BCB71-6BF7-A34A-B145-7AEAE5ED30A5}" type="pres">
      <dgm:prSet presAssocID="{A7BBF782-C7F2-464A-AF5C-C36527C035B2}" presName="Name0" presStyleCnt="0">
        <dgm:presLayoutVars>
          <dgm:dir/>
          <dgm:resizeHandles val="exact"/>
        </dgm:presLayoutVars>
      </dgm:prSet>
      <dgm:spPr/>
    </dgm:pt>
    <dgm:pt modelId="{B0335ACB-5CF2-4E45-8F8A-19D2143A97CD}" type="pres">
      <dgm:prSet presAssocID="{AB55DEC5-0C49-4C55-867C-1C656E6900EF}" presName="node" presStyleLbl="node1" presStyleIdx="0" presStyleCnt="5">
        <dgm:presLayoutVars>
          <dgm:bulletEnabled val="1"/>
        </dgm:presLayoutVars>
      </dgm:prSet>
      <dgm:spPr/>
    </dgm:pt>
    <dgm:pt modelId="{5F9AB1CD-5F55-4B41-9363-315104FDBF77}" type="pres">
      <dgm:prSet presAssocID="{05D9C001-FA54-457C-88DA-A1B0689CB519}" presName="sibTransSpacerBeforeConnector" presStyleCnt="0"/>
      <dgm:spPr/>
    </dgm:pt>
    <dgm:pt modelId="{EBAEC051-CE4B-C942-9DF8-675A31ABAB63}" type="pres">
      <dgm:prSet presAssocID="{05D9C001-FA54-457C-88DA-A1B0689CB519}" presName="sibTrans" presStyleLbl="node1" presStyleIdx="1" presStyleCnt="5"/>
      <dgm:spPr/>
    </dgm:pt>
    <dgm:pt modelId="{3C64103E-D1B8-AD4F-8439-7DEC87DB88F0}" type="pres">
      <dgm:prSet presAssocID="{05D9C001-FA54-457C-88DA-A1B0689CB519}" presName="sibTransSpacerAfterConnector" presStyleCnt="0"/>
      <dgm:spPr/>
    </dgm:pt>
    <dgm:pt modelId="{156A72D8-76F4-D043-A551-E95E0C899B06}" type="pres">
      <dgm:prSet presAssocID="{0EB0E3B7-BB17-4A9D-ADD2-84689ED13199}" presName="node" presStyleLbl="node1" presStyleIdx="2" presStyleCnt="5">
        <dgm:presLayoutVars>
          <dgm:bulletEnabled val="1"/>
        </dgm:presLayoutVars>
      </dgm:prSet>
      <dgm:spPr/>
    </dgm:pt>
    <dgm:pt modelId="{F899E5E9-609D-DB4A-A5EB-E111C79AAA64}" type="pres">
      <dgm:prSet presAssocID="{74F5B0D4-80BA-48E5-8E41-27498943F35F}" presName="sibTransSpacerBeforeConnector" presStyleCnt="0"/>
      <dgm:spPr/>
    </dgm:pt>
    <dgm:pt modelId="{83A3DA87-E5AA-AE4A-BFF0-5EA5201D4564}" type="pres">
      <dgm:prSet presAssocID="{74F5B0D4-80BA-48E5-8E41-27498943F35F}" presName="sibTrans" presStyleLbl="node1" presStyleIdx="3" presStyleCnt="5"/>
      <dgm:spPr/>
    </dgm:pt>
    <dgm:pt modelId="{F6AE9986-7CDF-8B4C-AA62-B4FEE67E4D78}" type="pres">
      <dgm:prSet presAssocID="{74F5B0D4-80BA-48E5-8E41-27498943F35F}" presName="sibTransSpacerAfterConnector" presStyleCnt="0"/>
      <dgm:spPr/>
    </dgm:pt>
    <dgm:pt modelId="{6438203F-9FA1-2142-A976-CBD8E61148EF}" type="pres">
      <dgm:prSet presAssocID="{AAD48966-E9B3-43A4-AFEA-CA726E74B0B4}" presName="node" presStyleLbl="node1" presStyleIdx="4" presStyleCnt="5">
        <dgm:presLayoutVars>
          <dgm:bulletEnabled val="1"/>
        </dgm:presLayoutVars>
      </dgm:prSet>
      <dgm:spPr/>
    </dgm:pt>
  </dgm:ptLst>
  <dgm:cxnLst>
    <dgm:cxn modelId="{5780950B-8819-4F7B-898B-3F2088E025CE}" srcId="{A7BBF782-C7F2-464A-AF5C-C36527C035B2}" destId="{AB55DEC5-0C49-4C55-867C-1C656E6900EF}" srcOrd="0" destOrd="0" parTransId="{19C42A5C-AE5C-4335-AD52-B86D4B1EB071}" sibTransId="{05D9C001-FA54-457C-88DA-A1B0689CB519}"/>
    <dgm:cxn modelId="{A028AA15-CCEA-C348-9085-8ECE01F3F1A1}" type="presOf" srcId="{05D9C001-FA54-457C-88DA-A1B0689CB519}" destId="{EBAEC051-CE4B-C942-9DF8-675A31ABAB63}" srcOrd="0" destOrd="0" presId="urn:microsoft.com/office/officeart/2016/7/layout/BasicProcessNew"/>
    <dgm:cxn modelId="{FC3CB728-01F6-CC4D-8EED-7553A7C466AC}" type="presOf" srcId="{AAD48966-E9B3-43A4-AFEA-CA726E74B0B4}" destId="{6438203F-9FA1-2142-A976-CBD8E61148EF}" srcOrd="0" destOrd="0" presId="urn:microsoft.com/office/officeart/2016/7/layout/BasicProcessNew"/>
    <dgm:cxn modelId="{4DE7DF55-2997-4BC1-85D0-6AD4E34C74D1}" srcId="{A7BBF782-C7F2-464A-AF5C-C36527C035B2}" destId="{AAD48966-E9B3-43A4-AFEA-CA726E74B0B4}" srcOrd="2" destOrd="0" parTransId="{9EED3519-F3E4-4A46-9838-65CF53E9806F}" sibTransId="{4A1E50D7-5853-49A2-8B35-57920F6F3104}"/>
    <dgm:cxn modelId="{FCC94E5B-D7DF-DE49-B400-D724D28542A0}" type="presOf" srcId="{AB55DEC5-0C49-4C55-867C-1C656E6900EF}" destId="{B0335ACB-5CF2-4E45-8F8A-19D2143A97CD}" srcOrd="0" destOrd="0" presId="urn:microsoft.com/office/officeart/2016/7/layout/BasicProcessNew"/>
    <dgm:cxn modelId="{7A90E283-AF3C-4D5C-B862-E33FEC0745F2}" srcId="{A7BBF782-C7F2-464A-AF5C-C36527C035B2}" destId="{0EB0E3B7-BB17-4A9D-ADD2-84689ED13199}" srcOrd="1" destOrd="0" parTransId="{51BBCFF2-6697-4828-823C-C64418994FC8}" sibTransId="{74F5B0D4-80BA-48E5-8E41-27498943F35F}"/>
    <dgm:cxn modelId="{CB0793C9-5488-9E40-A05A-105E53781B5C}" type="presOf" srcId="{A7BBF782-C7F2-464A-AF5C-C36527C035B2}" destId="{ED6BCB71-6BF7-A34A-B145-7AEAE5ED30A5}" srcOrd="0" destOrd="0" presId="urn:microsoft.com/office/officeart/2016/7/layout/BasicProcessNew"/>
    <dgm:cxn modelId="{66287DCF-B64A-D941-9CD5-639E95620D9F}" type="presOf" srcId="{74F5B0D4-80BA-48E5-8E41-27498943F35F}" destId="{83A3DA87-E5AA-AE4A-BFF0-5EA5201D4564}" srcOrd="0" destOrd="0" presId="urn:microsoft.com/office/officeart/2016/7/layout/BasicProcessNew"/>
    <dgm:cxn modelId="{360718DF-F8D3-D449-A7F8-8404505A2D6B}" type="presOf" srcId="{0EB0E3B7-BB17-4A9D-ADD2-84689ED13199}" destId="{156A72D8-76F4-D043-A551-E95E0C899B06}" srcOrd="0" destOrd="0" presId="urn:microsoft.com/office/officeart/2016/7/layout/BasicProcessNew"/>
    <dgm:cxn modelId="{42B70CA5-04F5-7044-A707-E87A40F86319}" type="presParOf" srcId="{ED6BCB71-6BF7-A34A-B145-7AEAE5ED30A5}" destId="{B0335ACB-5CF2-4E45-8F8A-19D2143A97CD}" srcOrd="0" destOrd="0" presId="urn:microsoft.com/office/officeart/2016/7/layout/BasicProcessNew"/>
    <dgm:cxn modelId="{4E6CE6BB-D352-E94C-91B8-20645DD9BE7D}" type="presParOf" srcId="{ED6BCB71-6BF7-A34A-B145-7AEAE5ED30A5}" destId="{5F9AB1CD-5F55-4B41-9363-315104FDBF77}" srcOrd="1" destOrd="0" presId="urn:microsoft.com/office/officeart/2016/7/layout/BasicProcessNew"/>
    <dgm:cxn modelId="{D1BB77D1-B1D9-E346-9AC4-2DEF31C2EBD2}" type="presParOf" srcId="{ED6BCB71-6BF7-A34A-B145-7AEAE5ED30A5}" destId="{EBAEC051-CE4B-C942-9DF8-675A31ABAB63}" srcOrd="2" destOrd="0" presId="urn:microsoft.com/office/officeart/2016/7/layout/BasicProcessNew"/>
    <dgm:cxn modelId="{2DB7E037-316F-6D49-925A-F2036749C34C}" type="presParOf" srcId="{ED6BCB71-6BF7-A34A-B145-7AEAE5ED30A5}" destId="{3C64103E-D1B8-AD4F-8439-7DEC87DB88F0}" srcOrd="3" destOrd="0" presId="urn:microsoft.com/office/officeart/2016/7/layout/BasicProcessNew"/>
    <dgm:cxn modelId="{5F1481D5-B85F-F949-BC21-8157EBF6BB8C}" type="presParOf" srcId="{ED6BCB71-6BF7-A34A-B145-7AEAE5ED30A5}" destId="{156A72D8-76F4-D043-A551-E95E0C899B06}" srcOrd="4" destOrd="0" presId="urn:microsoft.com/office/officeart/2016/7/layout/BasicProcessNew"/>
    <dgm:cxn modelId="{F22E9EE3-41AE-2942-BCC2-1171B92F05EB}" type="presParOf" srcId="{ED6BCB71-6BF7-A34A-B145-7AEAE5ED30A5}" destId="{F899E5E9-609D-DB4A-A5EB-E111C79AAA64}" srcOrd="5" destOrd="0" presId="urn:microsoft.com/office/officeart/2016/7/layout/BasicProcessNew"/>
    <dgm:cxn modelId="{604BD844-4916-1F47-831A-C467C4054B7C}" type="presParOf" srcId="{ED6BCB71-6BF7-A34A-B145-7AEAE5ED30A5}" destId="{83A3DA87-E5AA-AE4A-BFF0-5EA5201D4564}" srcOrd="6" destOrd="0" presId="urn:microsoft.com/office/officeart/2016/7/layout/BasicProcessNew"/>
    <dgm:cxn modelId="{B3208491-D72B-744C-8803-3005BD4E6850}" type="presParOf" srcId="{ED6BCB71-6BF7-A34A-B145-7AEAE5ED30A5}" destId="{F6AE9986-7CDF-8B4C-AA62-B4FEE67E4D78}" srcOrd="7" destOrd="0" presId="urn:microsoft.com/office/officeart/2016/7/layout/BasicProcessNew"/>
    <dgm:cxn modelId="{F44CC8A1-959D-8A42-B519-EB8F9537A9C5}" type="presParOf" srcId="{ED6BCB71-6BF7-A34A-B145-7AEAE5ED30A5}" destId="{6438203F-9FA1-2142-A976-CBD8E61148EF}" srcOrd="8"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7B9BC0-5728-42D3-AC36-6D89BB285BE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09A254D-F161-472D-9AAF-2ECD05FAB832}">
      <dgm:prSet/>
      <dgm:spPr/>
      <dgm:t>
        <a:bodyPr/>
        <a:lstStyle/>
        <a:p>
          <a:r>
            <a:rPr lang="en-US"/>
            <a:t>here are several hardware and software prerequisites for an SDN infrastructure, including:</a:t>
          </a:r>
        </a:p>
      </dgm:t>
    </dgm:pt>
    <dgm:pt modelId="{E2A8EA75-1DDD-466B-948B-D8382C53EB32}" type="parTrans" cxnId="{48EAA3E6-BA57-47A5-B133-1DA167C696B0}">
      <dgm:prSet/>
      <dgm:spPr/>
      <dgm:t>
        <a:bodyPr/>
        <a:lstStyle/>
        <a:p>
          <a:endParaRPr lang="en-US"/>
        </a:p>
      </dgm:t>
    </dgm:pt>
    <dgm:pt modelId="{42434F16-FF59-46DF-B2D9-6E2DD711709C}" type="sibTrans" cxnId="{48EAA3E6-BA57-47A5-B133-1DA167C696B0}">
      <dgm:prSet/>
      <dgm:spPr/>
      <dgm:t>
        <a:bodyPr/>
        <a:lstStyle/>
        <a:p>
          <a:endParaRPr lang="en-US"/>
        </a:p>
      </dgm:t>
    </dgm:pt>
    <dgm:pt modelId="{8AD84049-F66D-4DC7-8629-116477092D96}">
      <dgm:prSet/>
      <dgm:spPr/>
      <dgm:t>
        <a:bodyPr/>
        <a:lstStyle/>
        <a:p>
          <a:r>
            <a:rPr lang="en-US" b="1"/>
            <a:t>Physical network</a:t>
          </a:r>
          <a:r>
            <a:rPr lang="en-US"/>
            <a:t>. You need access to your physical network devices to configure virtual local area networks (VLANs), routing, and the Border Gateway Protocol (BGP). This topic provides instructions for manual switch configuration, and options to use either BGP peering on Layer-3 switches / routers, or a Routing and Remote Access Server (RRAS) virtual machine (VM).</a:t>
          </a:r>
        </a:p>
      </dgm:t>
    </dgm:pt>
    <dgm:pt modelId="{6722F86E-88B0-44DD-92D8-F847BAA3B04A}" type="parTrans" cxnId="{41D703E7-3B0F-4D0A-B68A-EFD494D3B82D}">
      <dgm:prSet/>
      <dgm:spPr/>
      <dgm:t>
        <a:bodyPr/>
        <a:lstStyle/>
        <a:p>
          <a:endParaRPr lang="en-US"/>
        </a:p>
      </dgm:t>
    </dgm:pt>
    <dgm:pt modelId="{6ABACDC6-5AE0-4358-9667-E3940899BF55}" type="sibTrans" cxnId="{41D703E7-3B0F-4D0A-B68A-EFD494D3B82D}">
      <dgm:prSet/>
      <dgm:spPr/>
      <dgm:t>
        <a:bodyPr/>
        <a:lstStyle/>
        <a:p>
          <a:endParaRPr lang="en-US"/>
        </a:p>
      </dgm:t>
    </dgm:pt>
    <dgm:pt modelId="{D7F05598-0BF9-4551-BAB5-3EADECB52973}">
      <dgm:prSet/>
      <dgm:spPr/>
      <dgm:t>
        <a:bodyPr/>
        <a:lstStyle/>
        <a:p>
          <a:r>
            <a:rPr lang="en-US" b="1"/>
            <a:t>Physical compute hosts</a:t>
          </a:r>
          <a:r>
            <a:rPr lang="en-US"/>
            <a:t>. These hosts run Hyper-V and are required to host an SDN infrastructure and tenant VMs. Specific network hardware is required in these hosts for best performance, as described in the next section.</a:t>
          </a:r>
        </a:p>
      </dgm:t>
    </dgm:pt>
    <dgm:pt modelId="{37AD6ECB-AD88-4FD0-B4A9-DE633C43A2AD}" type="parTrans" cxnId="{AF826761-38D7-4A23-9170-3BF11D9A5E14}">
      <dgm:prSet/>
      <dgm:spPr/>
      <dgm:t>
        <a:bodyPr/>
        <a:lstStyle/>
        <a:p>
          <a:endParaRPr lang="en-US"/>
        </a:p>
      </dgm:t>
    </dgm:pt>
    <dgm:pt modelId="{E9CF4A5D-3497-4350-8CA4-8A03EE13388B}" type="sibTrans" cxnId="{AF826761-38D7-4A23-9170-3BF11D9A5E14}">
      <dgm:prSet/>
      <dgm:spPr/>
      <dgm:t>
        <a:bodyPr/>
        <a:lstStyle/>
        <a:p>
          <a:endParaRPr lang="en-US"/>
        </a:p>
      </dgm:t>
    </dgm:pt>
    <dgm:pt modelId="{C1C04F4F-4213-4576-ACAE-79F35EDFCD58}">
      <dgm:prSet/>
      <dgm:spPr/>
      <dgm:t>
        <a:bodyPr/>
        <a:lstStyle/>
        <a:p>
          <a:r>
            <a:rPr lang="en-US" b="1"/>
            <a:t>Dynamic DNS registration</a:t>
          </a:r>
          <a:r>
            <a:rPr lang="en-US"/>
            <a:t>. This step is optional if Network Controller is deployed on host machines. For deployment on VMs, you must prepare your datacenter and optionally configure dynamic DNS registration.</a:t>
          </a:r>
        </a:p>
      </dgm:t>
    </dgm:pt>
    <dgm:pt modelId="{0BC34C7B-3095-4FCE-BAB8-1411532A6AF4}" type="parTrans" cxnId="{601C1086-B981-454C-8F28-EC7A05D7A881}">
      <dgm:prSet/>
      <dgm:spPr/>
      <dgm:t>
        <a:bodyPr/>
        <a:lstStyle/>
        <a:p>
          <a:endParaRPr lang="en-US"/>
        </a:p>
      </dgm:t>
    </dgm:pt>
    <dgm:pt modelId="{52CE6D70-CF2B-4932-B321-D661EBF4A8E1}" type="sibTrans" cxnId="{601C1086-B981-454C-8F28-EC7A05D7A881}">
      <dgm:prSet/>
      <dgm:spPr/>
      <dgm:t>
        <a:bodyPr/>
        <a:lstStyle/>
        <a:p>
          <a:endParaRPr lang="en-US"/>
        </a:p>
      </dgm:t>
    </dgm:pt>
    <dgm:pt modelId="{80DAA572-D521-414C-9756-406022F19308}" type="pres">
      <dgm:prSet presAssocID="{677B9BC0-5728-42D3-AC36-6D89BB285BE3}" presName="root" presStyleCnt="0">
        <dgm:presLayoutVars>
          <dgm:dir/>
          <dgm:resizeHandles val="exact"/>
        </dgm:presLayoutVars>
      </dgm:prSet>
      <dgm:spPr/>
    </dgm:pt>
    <dgm:pt modelId="{14E5CB03-EAF7-4C2D-8316-5310E5256408}" type="pres">
      <dgm:prSet presAssocID="{809A254D-F161-472D-9AAF-2ECD05FAB832}" presName="compNode" presStyleCnt="0"/>
      <dgm:spPr/>
    </dgm:pt>
    <dgm:pt modelId="{76337560-BB55-4A00-BEB9-2AE03D91EA53}" type="pres">
      <dgm:prSet presAssocID="{809A254D-F161-472D-9AAF-2ECD05FAB832}" presName="bgRect" presStyleLbl="bgShp" presStyleIdx="0" presStyleCnt="4"/>
      <dgm:spPr/>
    </dgm:pt>
    <dgm:pt modelId="{09EA923C-05FB-48A7-9C77-2561F8ACD9CB}" type="pres">
      <dgm:prSet presAssocID="{809A254D-F161-472D-9AAF-2ECD05FAB83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54A3CE7-13DF-4A8C-BA18-936F45967A4F}" type="pres">
      <dgm:prSet presAssocID="{809A254D-F161-472D-9AAF-2ECD05FAB832}" presName="spaceRect" presStyleCnt="0"/>
      <dgm:spPr/>
    </dgm:pt>
    <dgm:pt modelId="{AA270F7E-44B3-4809-938A-B275AEBE119B}" type="pres">
      <dgm:prSet presAssocID="{809A254D-F161-472D-9AAF-2ECD05FAB832}" presName="parTx" presStyleLbl="revTx" presStyleIdx="0" presStyleCnt="4">
        <dgm:presLayoutVars>
          <dgm:chMax val="0"/>
          <dgm:chPref val="0"/>
        </dgm:presLayoutVars>
      </dgm:prSet>
      <dgm:spPr/>
    </dgm:pt>
    <dgm:pt modelId="{724B02B6-A6CB-4E8B-A767-34A387C9930A}" type="pres">
      <dgm:prSet presAssocID="{42434F16-FF59-46DF-B2D9-6E2DD711709C}" presName="sibTrans" presStyleCnt="0"/>
      <dgm:spPr/>
    </dgm:pt>
    <dgm:pt modelId="{6D0AFE49-5C3E-4C81-9B46-3F15EE6958F3}" type="pres">
      <dgm:prSet presAssocID="{8AD84049-F66D-4DC7-8629-116477092D96}" presName="compNode" presStyleCnt="0"/>
      <dgm:spPr/>
    </dgm:pt>
    <dgm:pt modelId="{CC8358B7-6404-4C80-94D8-4E7802118B41}" type="pres">
      <dgm:prSet presAssocID="{8AD84049-F66D-4DC7-8629-116477092D96}" presName="bgRect" presStyleLbl="bgShp" presStyleIdx="1" presStyleCnt="4"/>
      <dgm:spPr/>
    </dgm:pt>
    <dgm:pt modelId="{FE4FC34F-23EE-4F46-AD0C-EC19FDED2756}" type="pres">
      <dgm:prSet presAssocID="{8AD84049-F66D-4DC7-8629-116477092D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a:ext>
      </dgm:extLst>
    </dgm:pt>
    <dgm:pt modelId="{7858D090-FE43-467C-8BAA-B5496464B59E}" type="pres">
      <dgm:prSet presAssocID="{8AD84049-F66D-4DC7-8629-116477092D96}" presName="spaceRect" presStyleCnt="0"/>
      <dgm:spPr/>
    </dgm:pt>
    <dgm:pt modelId="{B85A8AC1-70F1-46AD-B414-93044B2C2AE3}" type="pres">
      <dgm:prSet presAssocID="{8AD84049-F66D-4DC7-8629-116477092D96}" presName="parTx" presStyleLbl="revTx" presStyleIdx="1" presStyleCnt="4">
        <dgm:presLayoutVars>
          <dgm:chMax val="0"/>
          <dgm:chPref val="0"/>
        </dgm:presLayoutVars>
      </dgm:prSet>
      <dgm:spPr/>
    </dgm:pt>
    <dgm:pt modelId="{5018E373-0AAF-43FA-852C-D5895E674F09}" type="pres">
      <dgm:prSet presAssocID="{6ABACDC6-5AE0-4358-9667-E3940899BF55}" presName="sibTrans" presStyleCnt="0"/>
      <dgm:spPr/>
    </dgm:pt>
    <dgm:pt modelId="{636F08A6-A92C-47EE-9CFA-17D073BA588D}" type="pres">
      <dgm:prSet presAssocID="{D7F05598-0BF9-4551-BAB5-3EADECB52973}" presName="compNode" presStyleCnt="0"/>
      <dgm:spPr/>
    </dgm:pt>
    <dgm:pt modelId="{9E36B4FB-A66F-4E54-B445-49F150E5DBBA}" type="pres">
      <dgm:prSet presAssocID="{D7F05598-0BF9-4551-BAB5-3EADECB52973}" presName="bgRect" presStyleLbl="bgShp" presStyleIdx="2" presStyleCnt="4"/>
      <dgm:spPr/>
    </dgm:pt>
    <dgm:pt modelId="{092AA63F-C7E6-4A5B-AB94-0CBEAC299200}" type="pres">
      <dgm:prSet presAssocID="{D7F05598-0BF9-4551-BAB5-3EADECB529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6E966F14-ED03-4100-BF73-07A325EDCBD2}" type="pres">
      <dgm:prSet presAssocID="{D7F05598-0BF9-4551-BAB5-3EADECB52973}" presName="spaceRect" presStyleCnt="0"/>
      <dgm:spPr/>
    </dgm:pt>
    <dgm:pt modelId="{51F1B1D5-CEFF-4DA4-8584-F15AF27DB598}" type="pres">
      <dgm:prSet presAssocID="{D7F05598-0BF9-4551-BAB5-3EADECB52973}" presName="parTx" presStyleLbl="revTx" presStyleIdx="2" presStyleCnt="4">
        <dgm:presLayoutVars>
          <dgm:chMax val="0"/>
          <dgm:chPref val="0"/>
        </dgm:presLayoutVars>
      </dgm:prSet>
      <dgm:spPr/>
    </dgm:pt>
    <dgm:pt modelId="{B91C6991-FFE1-47DA-A5B9-66FA9694E263}" type="pres">
      <dgm:prSet presAssocID="{E9CF4A5D-3497-4350-8CA4-8A03EE13388B}" presName="sibTrans" presStyleCnt="0"/>
      <dgm:spPr/>
    </dgm:pt>
    <dgm:pt modelId="{F094FE96-E024-49E4-8EE2-6383DBEBDB86}" type="pres">
      <dgm:prSet presAssocID="{C1C04F4F-4213-4576-ACAE-79F35EDFCD58}" presName="compNode" presStyleCnt="0"/>
      <dgm:spPr/>
    </dgm:pt>
    <dgm:pt modelId="{109CCBC7-9001-4F56-A10F-08583B1F16CB}" type="pres">
      <dgm:prSet presAssocID="{C1C04F4F-4213-4576-ACAE-79F35EDFCD58}" presName="bgRect" presStyleLbl="bgShp" presStyleIdx="3" presStyleCnt="4"/>
      <dgm:spPr/>
    </dgm:pt>
    <dgm:pt modelId="{C5E1A01B-DDFA-46E3-BB00-336730782C89}" type="pres">
      <dgm:prSet presAssocID="{C1C04F4F-4213-4576-ACAE-79F35EDFCD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C70FB731-A48A-483F-84C1-69BD3709587D}" type="pres">
      <dgm:prSet presAssocID="{C1C04F4F-4213-4576-ACAE-79F35EDFCD58}" presName="spaceRect" presStyleCnt="0"/>
      <dgm:spPr/>
    </dgm:pt>
    <dgm:pt modelId="{AD8EA466-B97A-4875-BEF5-307CC8D60E52}" type="pres">
      <dgm:prSet presAssocID="{C1C04F4F-4213-4576-ACAE-79F35EDFCD58}" presName="parTx" presStyleLbl="revTx" presStyleIdx="3" presStyleCnt="4">
        <dgm:presLayoutVars>
          <dgm:chMax val="0"/>
          <dgm:chPref val="0"/>
        </dgm:presLayoutVars>
      </dgm:prSet>
      <dgm:spPr/>
    </dgm:pt>
  </dgm:ptLst>
  <dgm:cxnLst>
    <dgm:cxn modelId="{1DC50A22-6C47-4374-B725-D49F9363EBBC}" type="presOf" srcId="{D7F05598-0BF9-4551-BAB5-3EADECB52973}" destId="{51F1B1D5-CEFF-4DA4-8584-F15AF27DB598}" srcOrd="0" destOrd="0" presId="urn:microsoft.com/office/officeart/2018/2/layout/IconVerticalSolidList"/>
    <dgm:cxn modelId="{4741C323-63FB-43A9-92B0-81B2FD213B19}" type="presOf" srcId="{809A254D-F161-472D-9AAF-2ECD05FAB832}" destId="{AA270F7E-44B3-4809-938A-B275AEBE119B}" srcOrd="0" destOrd="0" presId="urn:microsoft.com/office/officeart/2018/2/layout/IconVerticalSolidList"/>
    <dgm:cxn modelId="{62677730-6FA6-403A-97F8-07B4B10B14F0}" type="presOf" srcId="{8AD84049-F66D-4DC7-8629-116477092D96}" destId="{B85A8AC1-70F1-46AD-B414-93044B2C2AE3}" srcOrd="0" destOrd="0" presId="urn:microsoft.com/office/officeart/2018/2/layout/IconVerticalSolidList"/>
    <dgm:cxn modelId="{8D7EBF30-679A-4AF6-9452-579DE7870F09}" type="presOf" srcId="{677B9BC0-5728-42D3-AC36-6D89BB285BE3}" destId="{80DAA572-D521-414C-9756-406022F19308}" srcOrd="0" destOrd="0" presId="urn:microsoft.com/office/officeart/2018/2/layout/IconVerticalSolidList"/>
    <dgm:cxn modelId="{AF826761-38D7-4A23-9170-3BF11D9A5E14}" srcId="{677B9BC0-5728-42D3-AC36-6D89BB285BE3}" destId="{D7F05598-0BF9-4551-BAB5-3EADECB52973}" srcOrd="2" destOrd="0" parTransId="{37AD6ECB-AD88-4FD0-B4A9-DE633C43A2AD}" sibTransId="{E9CF4A5D-3497-4350-8CA4-8A03EE13388B}"/>
    <dgm:cxn modelId="{601C1086-B981-454C-8F28-EC7A05D7A881}" srcId="{677B9BC0-5728-42D3-AC36-6D89BB285BE3}" destId="{C1C04F4F-4213-4576-ACAE-79F35EDFCD58}" srcOrd="3" destOrd="0" parTransId="{0BC34C7B-3095-4FCE-BAB8-1411532A6AF4}" sibTransId="{52CE6D70-CF2B-4932-B321-D661EBF4A8E1}"/>
    <dgm:cxn modelId="{68E188D6-BA03-4557-BF6C-0DA281783AE4}" type="presOf" srcId="{C1C04F4F-4213-4576-ACAE-79F35EDFCD58}" destId="{AD8EA466-B97A-4875-BEF5-307CC8D60E52}" srcOrd="0" destOrd="0" presId="urn:microsoft.com/office/officeart/2018/2/layout/IconVerticalSolidList"/>
    <dgm:cxn modelId="{48EAA3E6-BA57-47A5-B133-1DA167C696B0}" srcId="{677B9BC0-5728-42D3-AC36-6D89BB285BE3}" destId="{809A254D-F161-472D-9AAF-2ECD05FAB832}" srcOrd="0" destOrd="0" parTransId="{E2A8EA75-1DDD-466B-948B-D8382C53EB32}" sibTransId="{42434F16-FF59-46DF-B2D9-6E2DD711709C}"/>
    <dgm:cxn modelId="{41D703E7-3B0F-4D0A-B68A-EFD494D3B82D}" srcId="{677B9BC0-5728-42D3-AC36-6D89BB285BE3}" destId="{8AD84049-F66D-4DC7-8629-116477092D96}" srcOrd="1" destOrd="0" parTransId="{6722F86E-88B0-44DD-92D8-F847BAA3B04A}" sibTransId="{6ABACDC6-5AE0-4358-9667-E3940899BF55}"/>
    <dgm:cxn modelId="{04203E8B-9CBA-4B4D-92AC-1BC72C1F0C0F}" type="presParOf" srcId="{80DAA572-D521-414C-9756-406022F19308}" destId="{14E5CB03-EAF7-4C2D-8316-5310E5256408}" srcOrd="0" destOrd="0" presId="urn:microsoft.com/office/officeart/2018/2/layout/IconVerticalSolidList"/>
    <dgm:cxn modelId="{721235C1-7CEC-4564-99B2-7EB3EEB44D2E}" type="presParOf" srcId="{14E5CB03-EAF7-4C2D-8316-5310E5256408}" destId="{76337560-BB55-4A00-BEB9-2AE03D91EA53}" srcOrd="0" destOrd="0" presId="urn:microsoft.com/office/officeart/2018/2/layout/IconVerticalSolidList"/>
    <dgm:cxn modelId="{EDCA4306-D932-41F7-B562-AF634F485BCB}" type="presParOf" srcId="{14E5CB03-EAF7-4C2D-8316-5310E5256408}" destId="{09EA923C-05FB-48A7-9C77-2561F8ACD9CB}" srcOrd="1" destOrd="0" presId="urn:microsoft.com/office/officeart/2018/2/layout/IconVerticalSolidList"/>
    <dgm:cxn modelId="{D727CC70-6431-47DF-8B54-5C9096062084}" type="presParOf" srcId="{14E5CB03-EAF7-4C2D-8316-5310E5256408}" destId="{A54A3CE7-13DF-4A8C-BA18-936F45967A4F}" srcOrd="2" destOrd="0" presId="urn:microsoft.com/office/officeart/2018/2/layout/IconVerticalSolidList"/>
    <dgm:cxn modelId="{71345767-2710-4CD1-B3DE-A22E188BF1E1}" type="presParOf" srcId="{14E5CB03-EAF7-4C2D-8316-5310E5256408}" destId="{AA270F7E-44B3-4809-938A-B275AEBE119B}" srcOrd="3" destOrd="0" presId="urn:microsoft.com/office/officeart/2018/2/layout/IconVerticalSolidList"/>
    <dgm:cxn modelId="{6EA08FA3-85E2-4DDD-ADCC-26DF8084EB7C}" type="presParOf" srcId="{80DAA572-D521-414C-9756-406022F19308}" destId="{724B02B6-A6CB-4E8B-A767-34A387C9930A}" srcOrd="1" destOrd="0" presId="urn:microsoft.com/office/officeart/2018/2/layout/IconVerticalSolidList"/>
    <dgm:cxn modelId="{36818F44-E92A-49FD-B32C-00C505866AD6}" type="presParOf" srcId="{80DAA572-D521-414C-9756-406022F19308}" destId="{6D0AFE49-5C3E-4C81-9B46-3F15EE6958F3}" srcOrd="2" destOrd="0" presId="urn:microsoft.com/office/officeart/2018/2/layout/IconVerticalSolidList"/>
    <dgm:cxn modelId="{EC9CE561-1638-4835-8203-0D748F1DDFA5}" type="presParOf" srcId="{6D0AFE49-5C3E-4C81-9B46-3F15EE6958F3}" destId="{CC8358B7-6404-4C80-94D8-4E7802118B41}" srcOrd="0" destOrd="0" presId="urn:microsoft.com/office/officeart/2018/2/layout/IconVerticalSolidList"/>
    <dgm:cxn modelId="{B860B9E9-08A5-4845-AD44-808CDD3F5BF1}" type="presParOf" srcId="{6D0AFE49-5C3E-4C81-9B46-3F15EE6958F3}" destId="{FE4FC34F-23EE-4F46-AD0C-EC19FDED2756}" srcOrd="1" destOrd="0" presId="urn:microsoft.com/office/officeart/2018/2/layout/IconVerticalSolidList"/>
    <dgm:cxn modelId="{69AD2A2C-42A6-47F1-948F-025A217B0090}" type="presParOf" srcId="{6D0AFE49-5C3E-4C81-9B46-3F15EE6958F3}" destId="{7858D090-FE43-467C-8BAA-B5496464B59E}" srcOrd="2" destOrd="0" presId="urn:microsoft.com/office/officeart/2018/2/layout/IconVerticalSolidList"/>
    <dgm:cxn modelId="{C1E07453-9F38-49DE-9966-809989CFA3AA}" type="presParOf" srcId="{6D0AFE49-5C3E-4C81-9B46-3F15EE6958F3}" destId="{B85A8AC1-70F1-46AD-B414-93044B2C2AE3}" srcOrd="3" destOrd="0" presId="urn:microsoft.com/office/officeart/2018/2/layout/IconVerticalSolidList"/>
    <dgm:cxn modelId="{B7FF2368-D05A-4C97-A5E8-BC74A54D096F}" type="presParOf" srcId="{80DAA572-D521-414C-9756-406022F19308}" destId="{5018E373-0AAF-43FA-852C-D5895E674F09}" srcOrd="3" destOrd="0" presId="urn:microsoft.com/office/officeart/2018/2/layout/IconVerticalSolidList"/>
    <dgm:cxn modelId="{A151D8F6-5780-49DA-9EC8-0D50535EB614}" type="presParOf" srcId="{80DAA572-D521-414C-9756-406022F19308}" destId="{636F08A6-A92C-47EE-9CFA-17D073BA588D}" srcOrd="4" destOrd="0" presId="urn:microsoft.com/office/officeart/2018/2/layout/IconVerticalSolidList"/>
    <dgm:cxn modelId="{685BE68E-6D0C-4889-8802-C8B3555C6CAB}" type="presParOf" srcId="{636F08A6-A92C-47EE-9CFA-17D073BA588D}" destId="{9E36B4FB-A66F-4E54-B445-49F150E5DBBA}" srcOrd="0" destOrd="0" presId="urn:microsoft.com/office/officeart/2018/2/layout/IconVerticalSolidList"/>
    <dgm:cxn modelId="{A45A0695-5CCA-43DB-B987-264AECD35766}" type="presParOf" srcId="{636F08A6-A92C-47EE-9CFA-17D073BA588D}" destId="{092AA63F-C7E6-4A5B-AB94-0CBEAC299200}" srcOrd="1" destOrd="0" presId="urn:microsoft.com/office/officeart/2018/2/layout/IconVerticalSolidList"/>
    <dgm:cxn modelId="{8E2D34F0-2578-401E-B327-D92F5D665A6A}" type="presParOf" srcId="{636F08A6-A92C-47EE-9CFA-17D073BA588D}" destId="{6E966F14-ED03-4100-BF73-07A325EDCBD2}" srcOrd="2" destOrd="0" presId="urn:microsoft.com/office/officeart/2018/2/layout/IconVerticalSolidList"/>
    <dgm:cxn modelId="{45C65820-1443-4536-B1B6-F5AFB33F63C0}" type="presParOf" srcId="{636F08A6-A92C-47EE-9CFA-17D073BA588D}" destId="{51F1B1D5-CEFF-4DA4-8584-F15AF27DB598}" srcOrd="3" destOrd="0" presId="urn:microsoft.com/office/officeart/2018/2/layout/IconVerticalSolidList"/>
    <dgm:cxn modelId="{66457A0A-0F18-42FF-AF9A-18F8C305F1D2}" type="presParOf" srcId="{80DAA572-D521-414C-9756-406022F19308}" destId="{B91C6991-FFE1-47DA-A5B9-66FA9694E263}" srcOrd="5" destOrd="0" presId="urn:microsoft.com/office/officeart/2018/2/layout/IconVerticalSolidList"/>
    <dgm:cxn modelId="{46D55D49-3D60-425F-936B-2C70EA1C2448}" type="presParOf" srcId="{80DAA572-D521-414C-9756-406022F19308}" destId="{F094FE96-E024-49E4-8EE2-6383DBEBDB86}" srcOrd="6" destOrd="0" presId="urn:microsoft.com/office/officeart/2018/2/layout/IconVerticalSolidList"/>
    <dgm:cxn modelId="{078A18DD-8C90-41CA-882D-522B33B6E27C}" type="presParOf" srcId="{F094FE96-E024-49E4-8EE2-6383DBEBDB86}" destId="{109CCBC7-9001-4F56-A10F-08583B1F16CB}" srcOrd="0" destOrd="0" presId="urn:microsoft.com/office/officeart/2018/2/layout/IconVerticalSolidList"/>
    <dgm:cxn modelId="{EDFB5DF8-98DE-44AD-995E-49574AF77369}" type="presParOf" srcId="{F094FE96-E024-49E4-8EE2-6383DBEBDB86}" destId="{C5E1A01B-DDFA-46E3-BB00-336730782C89}" srcOrd="1" destOrd="0" presId="urn:microsoft.com/office/officeart/2018/2/layout/IconVerticalSolidList"/>
    <dgm:cxn modelId="{8BD72A90-09B6-4460-8F52-F063E2A457DA}" type="presParOf" srcId="{F094FE96-E024-49E4-8EE2-6383DBEBDB86}" destId="{C70FB731-A48A-483F-84C1-69BD3709587D}" srcOrd="2" destOrd="0" presId="urn:microsoft.com/office/officeart/2018/2/layout/IconVerticalSolidList"/>
    <dgm:cxn modelId="{1FC0112F-5611-495B-AB14-E99DDA603416}" type="presParOf" srcId="{F094FE96-E024-49E4-8EE2-6383DBEBDB86}" destId="{AD8EA466-B97A-4875-BEF5-307CC8D60E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35ACB-5CF2-4E45-8F8A-19D2143A97CD}">
      <dsp:nvSpPr>
        <dsp:cNvPr id="0" name=""/>
        <dsp:cNvSpPr/>
      </dsp:nvSpPr>
      <dsp:spPr>
        <a:xfrm>
          <a:off x="14661" y="1761708"/>
          <a:ext cx="6297637" cy="37785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755900">
            <a:lnSpc>
              <a:spcPct val="90000"/>
            </a:lnSpc>
            <a:spcBef>
              <a:spcPct val="0"/>
            </a:spcBef>
            <a:spcAft>
              <a:spcPct val="35000"/>
            </a:spcAft>
            <a:buNone/>
          </a:pPr>
          <a:r>
            <a:rPr lang="en-US" sz="6200" kern="1200" dirty="0"/>
            <a:t>Only </a:t>
          </a:r>
          <a:r>
            <a:rPr lang="en-US" sz="6200" kern="1200" dirty="0" err="1"/>
            <a:t>vNets</a:t>
          </a:r>
          <a:r>
            <a:rPr lang="en-US" sz="6200" kern="1200" dirty="0"/>
            <a:t> &amp; subnets available</a:t>
          </a:r>
        </a:p>
      </dsp:txBody>
      <dsp:txXfrm>
        <a:off x="14661" y="1761708"/>
        <a:ext cx="6297637" cy="3778582"/>
      </dsp:txXfrm>
    </dsp:sp>
    <dsp:sp modelId="{EBAEC051-CE4B-C942-9DF8-675A31ABAB63}">
      <dsp:nvSpPr>
        <dsp:cNvPr id="0" name=""/>
        <dsp:cNvSpPr/>
      </dsp:nvSpPr>
      <dsp:spPr>
        <a:xfrm>
          <a:off x="6360867" y="3529499"/>
          <a:ext cx="944645" cy="243000"/>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6A72D8-76F4-D043-A551-E95E0C899B06}">
      <dsp:nvSpPr>
        <dsp:cNvPr id="0" name=""/>
        <dsp:cNvSpPr/>
      </dsp:nvSpPr>
      <dsp:spPr>
        <a:xfrm>
          <a:off x="7354081" y="1761708"/>
          <a:ext cx="6297637" cy="37785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755900">
            <a:lnSpc>
              <a:spcPct val="90000"/>
            </a:lnSpc>
            <a:spcBef>
              <a:spcPct val="0"/>
            </a:spcBef>
            <a:spcAft>
              <a:spcPct val="35000"/>
            </a:spcAft>
            <a:buNone/>
          </a:pPr>
          <a:r>
            <a:rPr lang="en-US" sz="6200" kern="1200" dirty="0"/>
            <a:t>No Firewalls/</a:t>
          </a:r>
          <a:br>
            <a:rPr lang="en-US" sz="6200" kern="1200" dirty="0"/>
          </a:br>
          <a:r>
            <a:rPr lang="en-US" sz="6200" kern="1200" dirty="0"/>
            <a:t>Gateways/NSGs</a:t>
          </a:r>
        </a:p>
      </dsp:txBody>
      <dsp:txXfrm>
        <a:off x="7354081" y="1761708"/>
        <a:ext cx="6297637" cy="3778582"/>
      </dsp:txXfrm>
    </dsp:sp>
    <dsp:sp modelId="{83A3DA87-E5AA-AE4A-BFF0-5EA5201D4564}">
      <dsp:nvSpPr>
        <dsp:cNvPr id="0" name=""/>
        <dsp:cNvSpPr/>
      </dsp:nvSpPr>
      <dsp:spPr>
        <a:xfrm>
          <a:off x="13700287" y="3529499"/>
          <a:ext cx="944645" cy="243000"/>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8203F-9FA1-2142-A976-CBD8E61148EF}">
      <dsp:nvSpPr>
        <dsp:cNvPr id="0" name=""/>
        <dsp:cNvSpPr/>
      </dsp:nvSpPr>
      <dsp:spPr>
        <a:xfrm>
          <a:off x="14693500" y="1761708"/>
          <a:ext cx="6297637" cy="37785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755900">
            <a:lnSpc>
              <a:spcPct val="90000"/>
            </a:lnSpc>
            <a:spcBef>
              <a:spcPct val="0"/>
            </a:spcBef>
            <a:spcAft>
              <a:spcPct val="35000"/>
            </a:spcAft>
            <a:buNone/>
          </a:pPr>
          <a:r>
            <a:rPr lang="en-US" sz="6200" kern="1200" dirty="0"/>
            <a:t>No Software Load Balancing</a:t>
          </a:r>
        </a:p>
      </dsp:txBody>
      <dsp:txXfrm>
        <a:off x="14693500" y="1761708"/>
        <a:ext cx="6297637" cy="3778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37560-BB55-4A00-BEB9-2AE03D91EA53}">
      <dsp:nvSpPr>
        <dsp:cNvPr id="0" name=""/>
        <dsp:cNvSpPr/>
      </dsp:nvSpPr>
      <dsp:spPr>
        <a:xfrm>
          <a:off x="0" y="4933"/>
          <a:ext cx="11125202" cy="25004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923C-05FB-48A7-9C77-2561F8ACD9CB}">
      <dsp:nvSpPr>
        <dsp:cNvPr id="0" name=""/>
        <dsp:cNvSpPr/>
      </dsp:nvSpPr>
      <dsp:spPr>
        <a:xfrm>
          <a:off x="756398" y="567544"/>
          <a:ext cx="1375270" cy="13752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270F7E-44B3-4809-938A-B275AEBE119B}">
      <dsp:nvSpPr>
        <dsp:cNvPr id="0" name=""/>
        <dsp:cNvSpPr/>
      </dsp:nvSpPr>
      <dsp:spPr>
        <a:xfrm>
          <a:off x="2888067" y="4933"/>
          <a:ext cx="8237134" cy="2500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4635" tIns="264635" rIns="264635" bIns="264635" numCol="1" spcCol="1270" anchor="ctr" anchorCtr="0">
          <a:noAutofit/>
        </a:bodyPr>
        <a:lstStyle/>
        <a:p>
          <a:pPr marL="0" lvl="0" indent="0" algn="l" defTabSz="933450">
            <a:lnSpc>
              <a:spcPct val="90000"/>
            </a:lnSpc>
            <a:spcBef>
              <a:spcPct val="0"/>
            </a:spcBef>
            <a:spcAft>
              <a:spcPct val="35000"/>
            </a:spcAft>
            <a:buNone/>
          </a:pPr>
          <a:r>
            <a:rPr lang="en-US" sz="2100" kern="1200"/>
            <a:t>here are several hardware and software prerequisites for an SDN infrastructure, including:</a:t>
          </a:r>
        </a:p>
      </dsp:txBody>
      <dsp:txXfrm>
        <a:off x="2888067" y="4933"/>
        <a:ext cx="8237134" cy="2500491"/>
      </dsp:txXfrm>
    </dsp:sp>
    <dsp:sp modelId="{CC8358B7-6404-4C80-94D8-4E7802118B41}">
      <dsp:nvSpPr>
        <dsp:cNvPr id="0" name=""/>
        <dsp:cNvSpPr/>
      </dsp:nvSpPr>
      <dsp:spPr>
        <a:xfrm>
          <a:off x="0" y="3130547"/>
          <a:ext cx="11125202" cy="25004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4FC34F-23EE-4F46-AD0C-EC19FDED2756}">
      <dsp:nvSpPr>
        <dsp:cNvPr id="0" name=""/>
        <dsp:cNvSpPr/>
      </dsp:nvSpPr>
      <dsp:spPr>
        <a:xfrm>
          <a:off x="756398" y="3693158"/>
          <a:ext cx="1375270" cy="13752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A8AC1-70F1-46AD-B414-93044B2C2AE3}">
      <dsp:nvSpPr>
        <dsp:cNvPr id="0" name=""/>
        <dsp:cNvSpPr/>
      </dsp:nvSpPr>
      <dsp:spPr>
        <a:xfrm>
          <a:off x="2888067" y="3130547"/>
          <a:ext cx="8237134" cy="2500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4635" tIns="264635" rIns="264635" bIns="264635" numCol="1" spcCol="1270" anchor="ctr" anchorCtr="0">
          <a:noAutofit/>
        </a:bodyPr>
        <a:lstStyle/>
        <a:p>
          <a:pPr marL="0" lvl="0" indent="0" algn="l" defTabSz="933450">
            <a:lnSpc>
              <a:spcPct val="90000"/>
            </a:lnSpc>
            <a:spcBef>
              <a:spcPct val="0"/>
            </a:spcBef>
            <a:spcAft>
              <a:spcPct val="35000"/>
            </a:spcAft>
            <a:buNone/>
          </a:pPr>
          <a:r>
            <a:rPr lang="en-US" sz="2100" b="1" kern="1200"/>
            <a:t>Physical network</a:t>
          </a:r>
          <a:r>
            <a:rPr lang="en-US" sz="2100" kern="1200"/>
            <a:t>. You need access to your physical network devices to configure virtual local area networks (VLANs), routing, and the Border Gateway Protocol (BGP). This topic provides instructions for manual switch configuration, and options to use either BGP peering on Layer-3 switches / routers, or a Routing and Remote Access Server (RRAS) virtual machine (VM).</a:t>
          </a:r>
        </a:p>
      </dsp:txBody>
      <dsp:txXfrm>
        <a:off x="2888067" y="3130547"/>
        <a:ext cx="8237134" cy="2500491"/>
      </dsp:txXfrm>
    </dsp:sp>
    <dsp:sp modelId="{9E36B4FB-A66F-4E54-B445-49F150E5DBBA}">
      <dsp:nvSpPr>
        <dsp:cNvPr id="0" name=""/>
        <dsp:cNvSpPr/>
      </dsp:nvSpPr>
      <dsp:spPr>
        <a:xfrm>
          <a:off x="0" y="6256161"/>
          <a:ext cx="11125202" cy="25004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2AA63F-C7E6-4A5B-AB94-0CBEAC299200}">
      <dsp:nvSpPr>
        <dsp:cNvPr id="0" name=""/>
        <dsp:cNvSpPr/>
      </dsp:nvSpPr>
      <dsp:spPr>
        <a:xfrm>
          <a:off x="756398" y="6818771"/>
          <a:ext cx="1375270" cy="13752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F1B1D5-CEFF-4DA4-8584-F15AF27DB598}">
      <dsp:nvSpPr>
        <dsp:cNvPr id="0" name=""/>
        <dsp:cNvSpPr/>
      </dsp:nvSpPr>
      <dsp:spPr>
        <a:xfrm>
          <a:off x="2888067" y="6256161"/>
          <a:ext cx="8237134" cy="2500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4635" tIns="264635" rIns="264635" bIns="264635" numCol="1" spcCol="1270" anchor="ctr" anchorCtr="0">
          <a:noAutofit/>
        </a:bodyPr>
        <a:lstStyle/>
        <a:p>
          <a:pPr marL="0" lvl="0" indent="0" algn="l" defTabSz="933450">
            <a:lnSpc>
              <a:spcPct val="90000"/>
            </a:lnSpc>
            <a:spcBef>
              <a:spcPct val="0"/>
            </a:spcBef>
            <a:spcAft>
              <a:spcPct val="35000"/>
            </a:spcAft>
            <a:buNone/>
          </a:pPr>
          <a:r>
            <a:rPr lang="en-US" sz="2100" b="1" kern="1200"/>
            <a:t>Physical compute hosts</a:t>
          </a:r>
          <a:r>
            <a:rPr lang="en-US" sz="2100" kern="1200"/>
            <a:t>. These hosts run Hyper-V and are required to host an SDN infrastructure and tenant VMs. Specific network hardware is required in these hosts for best performance, as described in the next section.</a:t>
          </a:r>
        </a:p>
      </dsp:txBody>
      <dsp:txXfrm>
        <a:off x="2888067" y="6256161"/>
        <a:ext cx="8237134" cy="2500491"/>
      </dsp:txXfrm>
    </dsp:sp>
    <dsp:sp modelId="{109CCBC7-9001-4F56-A10F-08583B1F16CB}">
      <dsp:nvSpPr>
        <dsp:cNvPr id="0" name=""/>
        <dsp:cNvSpPr/>
      </dsp:nvSpPr>
      <dsp:spPr>
        <a:xfrm>
          <a:off x="0" y="9381775"/>
          <a:ext cx="11125202" cy="25004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1A01B-DDFA-46E3-BB00-336730782C89}">
      <dsp:nvSpPr>
        <dsp:cNvPr id="0" name=""/>
        <dsp:cNvSpPr/>
      </dsp:nvSpPr>
      <dsp:spPr>
        <a:xfrm>
          <a:off x="756398" y="9944385"/>
          <a:ext cx="1375270" cy="13752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8EA466-B97A-4875-BEF5-307CC8D60E52}">
      <dsp:nvSpPr>
        <dsp:cNvPr id="0" name=""/>
        <dsp:cNvSpPr/>
      </dsp:nvSpPr>
      <dsp:spPr>
        <a:xfrm>
          <a:off x="2888067" y="9381775"/>
          <a:ext cx="8237134" cy="2500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4635" tIns="264635" rIns="264635" bIns="264635" numCol="1" spcCol="1270" anchor="ctr" anchorCtr="0">
          <a:noAutofit/>
        </a:bodyPr>
        <a:lstStyle/>
        <a:p>
          <a:pPr marL="0" lvl="0" indent="0" algn="l" defTabSz="933450">
            <a:lnSpc>
              <a:spcPct val="90000"/>
            </a:lnSpc>
            <a:spcBef>
              <a:spcPct val="0"/>
            </a:spcBef>
            <a:spcAft>
              <a:spcPct val="35000"/>
            </a:spcAft>
            <a:buNone/>
          </a:pPr>
          <a:r>
            <a:rPr lang="en-US" sz="2100" b="1" kern="1200"/>
            <a:t>Dynamic DNS registration</a:t>
          </a:r>
          <a:r>
            <a:rPr lang="en-US" sz="2100" kern="1200"/>
            <a:t>. This step is optional if Network Controller is deployed on host machines. For deployment on VMs, you must prepare your datacenter and optionally configure dynamic DNS registration.</a:t>
          </a:r>
        </a:p>
      </dsp:txBody>
      <dsp:txXfrm>
        <a:off x="2888067" y="9381775"/>
        <a:ext cx="8237134" cy="2500491"/>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microsoft.com/en-us/windows-server/virtualization/hyper-v-virtual-switch/hyper-v-virtual-switch"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learn.microsoft.com/en-us/windows-server/networking/sdn/technologies/network-function-virtualization/ras-gateway-for-sdn" TargetMode="External"/><Relationship Id="rId5" Type="http://schemas.openxmlformats.org/officeDocument/2006/relationships/hyperlink" Target="https://learn.microsoft.com/en-us/windows-server/networking/sdn/technologies/network-function-virtualization/software-load-balancing-for-sdn" TargetMode="External"/><Relationship Id="rId4" Type="http://schemas.openxmlformats.org/officeDocument/2006/relationships/hyperlink" Target="https://learn.microsoft.com/en-us/windows-server/networking/sdn/technologies/hyper-v-network-virtualization/hyper-v-network-virtualizatio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F389165-F8FD-7A4E-A253-5EEEC820B848}" type="slidenum">
              <a:rPr lang="de-DE" smtClean="0"/>
              <a:t>3</a:t>
            </a:fld>
            <a:endParaRPr lang="de-DE"/>
          </a:p>
        </p:txBody>
      </p:sp>
    </p:spTree>
    <p:extLst>
      <p:ext uri="{BB962C8B-B14F-4D97-AF65-F5344CB8AC3E}">
        <p14:creationId xmlns:p14="http://schemas.microsoft.com/office/powerpoint/2010/main" val="2667367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A10258D-CD2A-4A8E-809D-7431E0A6C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6/22/25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613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400" dirty="0">
                <a:effectLst/>
              </a:rPr>
              <a:t>Windows Firewall Policy (WFP), however traffic going through a virtual switch is not processed by WFP.</a:t>
            </a:r>
          </a:p>
          <a:p>
            <a:pPr rtl="0" fontAlgn="ctr">
              <a:spcBef>
                <a:spcPts val="0"/>
              </a:spcBef>
              <a:spcAft>
                <a:spcPts val="0"/>
              </a:spcAft>
              <a:buFont typeface="Arial" panose="020B0604020202020204" pitchFamily="34" charset="0"/>
              <a:buNone/>
            </a:pPr>
            <a:endParaRPr lang="en-US" sz="1400" dirty="0">
              <a:effectLst/>
            </a:endParaRPr>
          </a:p>
          <a:p>
            <a:pPr rtl="0" fontAlgn="ctr">
              <a:spcBef>
                <a:spcPts val="0"/>
              </a:spcBef>
              <a:spcAft>
                <a:spcPts val="0"/>
              </a:spcAft>
              <a:buFont typeface="Arial" panose="020B0604020202020204" pitchFamily="34" charset="0"/>
              <a:buNone/>
            </a:pPr>
            <a:r>
              <a:rPr lang="en-US" sz="1400" dirty="0">
                <a:effectLst/>
              </a:rPr>
              <a:t>WFP within the Guest OS is processed as normal.</a:t>
            </a:r>
          </a:p>
          <a:p>
            <a:pPr rtl="0" fontAlgn="ctr">
              <a:spcBef>
                <a:spcPts val="0"/>
              </a:spcBef>
              <a:spcAft>
                <a:spcPts val="0"/>
              </a:spcAft>
              <a:buFont typeface="Arial" panose="020B0604020202020204" pitchFamily="34" charset="0"/>
              <a:buNone/>
            </a:pPr>
            <a:endParaRPr lang="en-US" sz="1400" dirty="0">
              <a:effectLst/>
            </a:endParaRPr>
          </a:p>
          <a:p>
            <a:r>
              <a:rPr lang="en-US" sz="1400" dirty="0">
                <a:effectLst/>
              </a:rPr>
              <a:t>As an operator or administrator, ensure that guests are adhering to good policies as they may not know which Windows Firewall policies are configured within the Guest OS.</a:t>
            </a:r>
            <a:endParaRPr lang="en-US" sz="1400" dirty="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CF29738-6427-4DF3-839C-2978DA167D7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6/22/25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255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Traditionally, security boundaries look like the diagram above where “zones” or “boundaries” are created, and firewall appliance is put between each boundary to provide security. This security boundary model doesn’t offer the best protection and can require a lot of administration</a:t>
            </a:r>
            <a:r>
              <a:rPr lang="en-GB" sz="1400" baseline="0" dirty="0"/>
              <a:t>.</a:t>
            </a:r>
            <a:endParaRPr lang="en-GB" sz="1400" dirty="0"/>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89840CE-1978-4CE2-B40C-DDD7D8C613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76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By utilising Access Control Lists (ACLs)</a:t>
            </a:r>
            <a:r>
              <a:rPr lang="en-GB" sz="1400" baseline="0" dirty="0"/>
              <a:t> we can apply security policy across the subnet which will automatically apply to all new virtual machines added into the Tier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In this diagram, a single Virtual Network has been deployed, with multiple subnets where virtual machines are deployed to. Each of the subnets have their own Network Security Group (NSG) which the network interfaces for the associated VMs will automatically inherit upon provisioning. Traffic between the subnets by default are allowed, however further restrictions can be made to only expose certain endpoints within the subnet.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Network Interfaces within the Virtual Network, will have an outbound NAT to enable outbound external connectivity. No traffic is allowed from external from the Virtual Network to the File Server and AD subnets. Web Server 1 and 2, have their own outbound NAT (Public VIP) attached to enable incoming/outgoing. </a:t>
            </a:r>
            <a:endParaRPr lang="en-GB" sz="1400" dirty="0"/>
          </a:p>
          <a:p>
            <a:endParaRPr lang="en-GB" sz="1400" dirty="0"/>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89840CE-1978-4CE2-B40C-DDD7D8C613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7225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329867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mn-lt"/>
              </a:rPr>
              <a:t>SdnCtlr service has a component called NetworkManager (NM) that's also a part of SLB control plane. It has a KVS data store as well as an IMOS data store. Whenever we add/update/delete a LoadBalancer, SDN API calls WCF API of SdnCtlr and passes the LB object. The goal state driver sends it down to SLB Manager Service.</a:t>
            </a:r>
            <a:endParaRPr lang="en-US" sz="1200">
              <a:latin typeface="+mn-lt"/>
            </a:endParaRPr>
          </a:p>
          <a:p>
            <a:endParaRPr lang="en-US" sz="1200">
              <a:latin typeface="+mn-lt"/>
            </a:endParaRPr>
          </a:p>
          <a:p>
            <a:r>
              <a:rPr lang="en-US" sz="1200">
                <a:latin typeface="+mn-lt"/>
              </a:rPr>
              <a:t>SLB Manager is responsible for configuration of the VIP:DIP mappings on the MUXes and Hypervisor hosts. This allows enables both inbound and outbound packet flows to leverage the VIP:DIP mappings. In addition to configuring the VFP, SLB Host Agent will monitor the DIP endpoints for any configured VIPs. In scenarios where the DIP is offline/inaccessible, SLB Host Agent will communicate this to SLB Manager Service, which in turn will push new policy configuration to reflect the DIP is not available.</a:t>
            </a:r>
          </a:p>
          <a:p>
            <a:endParaRPr lang="en-US" sz="1200">
              <a:latin typeface="+mn-lt"/>
            </a:endParaRPr>
          </a:p>
          <a:p>
            <a:r>
              <a:rPr lang="en-US" sz="1200">
                <a:latin typeface="+mn-lt"/>
              </a:rPr>
              <a:t>SLB Manager / SLB Host Agent do not monitor for fabric notifications as it’s not their responsibility. Instead VNET service is responsible for computing the where the PA:CA mappings resides based on where the VM is placed on fabric, and will notify SLB Manager, which enables SLB Manager to update its policies. In scenarios where VM and its corresponding DIP are live migrated to new host, VSM service will be notified via Event Coordinator and will make necessary routing adjustments for virtual network, in addition to informing SLB Manager of the new PA – CA mappings.</a:t>
            </a:r>
          </a:p>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827307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48150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endParaRPr lang="en-US"/>
          </a:p>
        </p:txBody>
      </p:sp>
    </p:spTree>
    <p:extLst>
      <p:ext uri="{BB962C8B-B14F-4D97-AF65-F5344CB8AC3E}">
        <p14:creationId xmlns:p14="http://schemas.microsoft.com/office/powerpoint/2010/main" val="1338527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00" b="0" i="0" dirty="0">
                <a:effectLst/>
                <a:latin typeface="Segoe UI" panose="020B0502040204020203" pitchFamily="34" charset="0"/>
              </a:rPr>
              <a:t>In the diagram above, there are three separate tenants that have deployed resources within respective virtual networks. </a:t>
            </a:r>
          </a:p>
          <a:p>
            <a:pPr algn="l"/>
            <a:endParaRPr lang="en-US" sz="1000" b="0" i="0" dirty="0">
              <a:effectLst/>
              <a:latin typeface="Segoe UI" panose="020B0502040204020203" pitchFamily="34" charset="0"/>
            </a:endParaRPr>
          </a:p>
          <a:p>
            <a:pPr algn="l"/>
            <a:r>
              <a:rPr lang="en-US" sz="1000" b="0" i="0" dirty="0">
                <a:effectLst/>
                <a:latin typeface="Segoe UI" panose="020B0502040204020203" pitchFamily="34" charset="0"/>
              </a:rPr>
              <a:t>Contoso has opted to create a S2S IPsec Gateway to connect their virtual network in the CSP datacenter to their on-premises locations. </a:t>
            </a:r>
          </a:p>
          <a:p>
            <a:pPr algn="l"/>
            <a:r>
              <a:rPr lang="en-US" sz="1000" b="0" i="0" dirty="0">
                <a:effectLst/>
                <a:latin typeface="Segoe UI" panose="020B0502040204020203" pitchFamily="34" charset="0"/>
              </a:rPr>
              <a:t>A Gateway subnet is allocated from within the Contoso Virtual Network and Virtual Network Gateway using IPsec is created. They have created multiple connections within their Virtual Network Gateway to each of their on-premises locations. A public VIP is associated with the S2S connections in which the SLB is configured to redirect the VIP to the appropriate GWY VM that is hosting the S2S connection. GWY VM will then process the IPsec payload and route across the provider network to deliver the packet the respective customer address.</a:t>
            </a:r>
          </a:p>
          <a:p>
            <a:pPr algn="l"/>
            <a:endParaRPr lang="en-US" sz="1000" b="0" i="0" dirty="0">
              <a:effectLst/>
              <a:latin typeface="Segoe UI" panose="020B0502040204020203" pitchFamily="34" charset="0"/>
            </a:endParaRPr>
          </a:p>
          <a:p>
            <a:pPr algn="l"/>
            <a:r>
              <a:rPr lang="en-US" sz="1000" b="0" i="0" dirty="0" err="1">
                <a:effectLst/>
                <a:latin typeface="Segoe UI" panose="020B0502040204020203" pitchFamily="34" charset="0"/>
              </a:rPr>
              <a:t>Fabrikam</a:t>
            </a:r>
            <a:r>
              <a:rPr lang="en-US" sz="1000" b="0" i="0" dirty="0">
                <a:effectLst/>
                <a:latin typeface="Segoe UI" panose="020B0502040204020203" pitchFamily="34" charset="0"/>
              </a:rPr>
              <a:t> tenant has opted to leverage a S2S GRE tunnel. Tenant, CSP and internet service provider (ISP) have established a high speed MPLS tunnel between the Tenant network and </a:t>
            </a:r>
            <a:r>
              <a:rPr lang="en-US" sz="1000" b="0" i="0" dirty="0" err="1">
                <a:effectLst/>
                <a:latin typeface="Segoe UI" panose="020B0502040204020203" pitchFamily="34" charset="0"/>
              </a:rPr>
              <a:t>Woodgrove</a:t>
            </a:r>
            <a:r>
              <a:rPr lang="en-US" sz="1000" b="0" i="0" dirty="0">
                <a:effectLst/>
                <a:latin typeface="Segoe UI" panose="020B0502040204020203" pitchFamily="34" charset="0"/>
              </a:rPr>
              <a:t> datacenter. BGP Peering allows routes to be automatically shared between their site and virtual network hosted in the </a:t>
            </a:r>
            <a:r>
              <a:rPr lang="en-US" sz="1000" b="0" i="0" dirty="0" err="1">
                <a:effectLst/>
                <a:latin typeface="Segoe UI" panose="020B0502040204020203" pitchFamily="34" charset="0"/>
              </a:rPr>
              <a:t>Woodgrove</a:t>
            </a:r>
            <a:r>
              <a:rPr lang="en-US" sz="1000" b="0" i="0" dirty="0">
                <a:effectLst/>
                <a:latin typeface="Segoe UI" panose="020B0502040204020203" pitchFamily="34" charset="0"/>
              </a:rPr>
              <a:t> datacenter. Routes are automatically configured within the </a:t>
            </a:r>
            <a:r>
              <a:rPr lang="en-US" sz="1000" b="0" i="0" dirty="0" err="1">
                <a:effectLst/>
                <a:latin typeface="Segoe UI" panose="020B0502040204020203" pitchFamily="34" charset="0"/>
              </a:rPr>
              <a:t>dataplane</a:t>
            </a:r>
            <a:r>
              <a:rPr lang="en-US" sz="1000" b="0" i="0" dirty="0">
                <a:effectLst/>
                <a:latin typeface="Segoe UI" panose="020B0502040204020203" pitchFamily="34" charset="0"/>
              </a:rPr>
              <a:t>, to enable direct routing using the private IP address of resources deployed within the virtual network.</a:t>
            </a:r>
          </a:p>
          <a:p>
            <a:pPr algn="l"/>
            <a:endParaRPr lang="en-US" sz="1000" b="0" i="0" dirty="0">
              <a:effectLst/>
              <a:latin typeface="Segoe UI" panose="020B0502040204020203" pitchFamily="34" charset="0"/>
            </a:endParaRPr>
          </a:p>
          <a:p>
            <a:pPr algn="l"/>
            <a:r>
              <a:rPr lang="en-US" sz="1000" b="0" i="0" dirty="0" err="1">
                <a:effectLst/>
                <a:latin typeface="Segoe UI" panose="020B0502040204020203" pitchFamily="34" charset="0"/>
              </a:rPr>
              <a:t>Woodgrove</a:t>
            </a:r>
            <a:r>
              <a:rPr lang="en-US" sz="1000" b="0" i="0" dirty="0">
                <a:effectLst/>
                <a:latin typeface="Segoe UI" panose="020B0502040204020203" pitchFamily="34" charset="0"/>
              </a:rPr>
              <a:t> has also decided to virtualize some of their workloads and leverage the environment as an IaaS platform. To bridge connectivity between their existing on-premises network and virtual network, they have opted to create a L3 Gateway and configure the appropriate TORs and switches within their physical network to enable the routing between networks.</a:t>
            </a:r>
          </a:p>
        </p:txBody>
      </p:sp>
    </p:spTree>
    <p:extLst>
      <p:ext uri="{BB962C8B-B14F-4D97-AF65-F5344CB8AC3E}">
        <p14:creationId xmlns:p14="http://schemas.microsoft.com/office/powerpoint/2010/main" val="37689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259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Software defined networking (SDN) provides a way to centrally configure and manage networks and network services such as switching, routing, and load balancing in your data center. You can use SDN to dynamically create, secure, and connect your network to meet the evolving needs of your apps. Operating global-scale datacenter networks for services like Microsoft Azure, which efficiently performs tens of thousands of network changes every day, is possible only because of SDN.</a:t>
            </a:r>
          </a:p>
          <a:p>
            <a:pPr algn="l"/>
            <a:r>
              <a:rPr lang="en-US" b="0" i="0" dirty="0">
                <a:solidFill>
                  <a:srgbClr val="E6E6E6"/>
                </a:solidFill>
                <a:effectLst/>
                <a:latin typeface="Segoe UI" panose="020B0502040204020203" pitchFamily="34" charset="0"/>
              </a:rPr>
              <a:t>Virtual network elements such as </a:t>
            </a:r>
            <a:r>
              <a:rPr lang="en-US" b="0" i="0" u="none" strike="noStrike" dirty="0">
                <a:solidFill>
                  <a:srgbClr val="E6E6E6"/>
                </a:solidFill>
                <a:effectLst/>
                <a:latin typeface="Segoe UI" panose="020B0502040204020203" pitchFamily="34" charset="0"/>
                <a:hlinkClick r:id="rId3"/>
              </a:rPr>
              <a:t>Hyper-V Virtual Switch</a:t>
            </a:r>
            <a:r>
              <a:rPr lang="en-US" b="0" i="0" dirty="0">
                <a:solidFill>
                  <a:srgbClr val="E6E6E6"/>
                </a:solidFill>
                <a:effectLst/>
                <a:latin typeface="Segoe UI" panose="020B0502040204020203" pitchFamily="34" charset="0"/>
              </a:rPr>
              <a:t>, </a:t>
            </a:r>
            <a:r>
              <a:rPr lang="en-US" b="0" i="0" u="none" strike="noStrike" dirty="0">
                <a:solidFill>
                  <a:srgbClr val="E6E6E6"/>
                </a:solidFill>
                <a:effectLst/>
                <a:latin typeface="Segoe UI" panose="020B0502040204020203" pitchFamily="34" charset="0"/>
                <a:hlinkClick r:id="rId4"/>
              </a:rPr>
              <a:t>Hyper-V Network Virtualization</a:t>
            </a:r>
            <a:r>
              <a:rPr lang="en-US" b="0" i="0" dirty="0">
                <a:solidFill>
                  <a:srgbClr val="E6E6E6"/>
                </a:solidFill>
                <a:effectLst/>
                <a:latin typeface="Segoe UI" panose="020B0502040204020203" pitchFamily="34" charset="0"/>
              </a:rPr>
              <a:t>, </a:t>
            </a:r>
            <a:r>
              <a:rPr lang="en-US" b="0" i="0" u="none" strike="noStrike" dirty="0">
                <a:solidFill>
                  <a:srgbClr val="E6E6E6"/>
                </a:solidFill>
                <a:effectLst/>
                <a:latin typeface="Segoe UI" panose="020B0502040204020203" pitchFamily="34" charset="0"/>
                <a:hlinkClick r:id="rId5"/>
              </a:rPr>
              <a:t>Software Load Balancing</a:t>
            </a:r>
            <a:r>
              <a:rPr lang="en-US" b="0" i="0" dirty="0">
                <a:solidFill>
                  <a:srgbClr val="E6E6E6"/>
                </a:solidFill>
                <a:effectLst/>
                <a:latin typeface="Segoe UI" panose="020B0502040204020203" pitchFamily="34" charset="0"/>
              </a:rPr>
              <a:t>, and </a:t>
            </a:r>
            <a:r>
              <a:rPr lang="en-US" b="0" i="0" u="none" strike="noStrike" dirty="0">
                <a:solidFill>
                  <a:srgbClr val="E6E6E6"/>
                </a:solidFill>
                <a:effectLst/>
                <a:latin typeface="Segoe UI" panose="020B0502040204020203" pitchFamily="34" charset="0"/>
                <a:hlinkClick r:id="rId6"/>
              </a:rPr>
              <a:t>RAS Gateway</a:t>
            </a:r>
            <a:r>
              <a:rPr lang="en-US" b="0" i="0" dirty="0">
                <a:solidFill>
                  <a:srgbClr val="E6E6E6"/>
                </a:solidFill>
                <a:effectLst/>
                <a:latin typeface="Segoe UI" panose="020B0502040204020203" pitchFamily="34" charset="0"/>
              </a:rPr>
              <a:t> are designed to be integral elements of your SDN infrastructure. You can also use your existing SDN-compatible devices to achieve deeper integration between your workloads running in virtual networks and the physical network.</a:t>
            </a:r>
          </a:p>
          <a:p>
            <a:pPr algn="l"/>
            <a:r>
              <a:rPr lang="en-US" b="0" i="0" dirty="0">
                <a:solidFill>
                  <a:srgbClr val="E6E6E6"/>
                </a:solidFill>
                <a:effectLst/>
                <a:latin typeface="Segoe UI" panose="020B0502040204020203" pitchFamily="34" charset="0"/>
              </a:rPr>
              <a:t>There are three major SDN components, and you can choose which you want to deploy: Network Controller, Software Load Balancer, and Gateway.</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EF7AC0D-4DA2-4375-97B4-D12F55227C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030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Gateway Plugin is only used for </a:t>
            </a:r>
            <a:r>
              <a:rPr lang="en-US" sz="1000" dirty="0" err="1">
                <a:latin typeface="Segoe UI" panose="020B0502040204020203" pitchFamily="34" charset="0"/>
                <a:cs typeface="Segoe UI" panose="020B0502040204020203" pitchFamily="34" charset="0"/>
              </a:rPr>
              <a:t>FastPath</a:t>
            </a:r>
            <a:r>
              <a:rPr lang="en-US" sz="1000" dirty="0">
                <a:latin typeface="Segoe UI" panose="020B0502040204020203" pitchFamily="34" charset="0"/>
                <a:cs typeface="Segoe UI" panose="020B0502040204020203" pitchFamily="34" charset="0"/>
              </a:rPr>
              <a:t> scenarios. If not using </a:t>
            </a:r>
            <a:r>
              <a:rPr lang="en-US" sz="1000" dirty="0" err="1">
                <a:latin typeface="Segoe UI" panose="020B0502040204020203" pitchFamily="34" charset="0"/>
                <a:cs typeface="Segoe UI" panose="020B0502040204020203" pitchFamily="34" charset="0"/>
              </a:rPr>
              <a:t>FastPath</a:t>
            </a:r>
            <a:r>
              <a:rPr lang="en-US" sz="1000" dirty="0">
                <a:latin typeface="Segoe UI" panose="020B0502040204020203" pitchFamily="34" charset="0"/>
                <a:cs typeface="Segoe UI" panose="020B0502040204020203" pitchFamily="34" charset="0"/>
              </a:rPr>
              <a:t> tunnels, GWM will coordinate with the VNET component of SDNVSM to update the routing configuration. SDNVSM will then use its policy configuration routing method to push the route configuration into the </a:t>
            </a:r>
            <a:r>
              <a:rPr lang="en-US" sz="1000" dirty="0" err="1">
                <a:latin typeface="Segoe UI" panose="020B0502040204020203" pitchFamily="34" charset="0"/>
                <a:cs typeface="Segoe UI" panose="020B0502040204020203" pitchFamily="34" charset="0"/>
              </a:rPr>
              <a:t>dataplane</a:t>
            </a:r>
            <a:r>
              <a:rPr lang="en-US" sz="1000" dirty="0">
                <a:latin typeface="Segoe UI" panose="020B0502040204020203" pitchFamily="34" charset="0"/>
                <a:cs typeface="Segoe UI" panose="020B0502040204020203" pitchFamily="34" charset="0"/>
              </a:rPr>
              <a:t>.</a:t>
            </a:r>
          </a:p>
          <a:p>
            <a:endParaRPr lang="en-US" dirty="0"/>
          </a:p>
        </p:txBody>
      </p:sp>
    </p:spTree>
    <p:extLst>
      <p:ext uri="{BB962C8B-B14F-4D97-AF65-F5344CB8AC3E}">
        <p14:creationId xmlns:p14="http://schemas.microsoft.com/office/powerpoint/2010/main" val="1414917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Die Lektionen aus vergangenen Projekten sind wichtig für zukünftige Implementierungen. Eine gründliche Planung, regelmäßige Schulungen und das Einholen von Nutzerfeedback sind wesentliche Faktoren für den langfristigen Erfolg von SDN-Lösungen.</a:t>
            </a:r>
          </a:p>
        </p:txBody>
      </p:sp>
      <p:sp>
        <p:nvSpPr>
          <p:cNvPr id="4" name="Slide Number Placeholder 3"/>
          <p:cNvSpPr>
            <a:spLocks noGrp="1"/>
          </p:cNvSpPr>
          <p:nvPr>
            <p:ph type="sldNum" sz="quarter" idx="5"/>
          </p:nvPr>
        </p:nvSpPr>
        <p:spPr/>
        <p:txBody>
          <a:bodyPr/>
          <a:lstStyle/>
          <a:p>
            <a:fld id="{EF389165-F8FD-7A4E-A253-5EEEC820B848}" type="slidenum">
              <a:rPr lang="de-DE" smtClean="0"/>
              <a:t>32</a:t>
            </a:fld>
            <a:endParaRPr lang="de-DE"/>
          </a:p>
        </p:txBody>
      </p:sp>
    </p:spTree>
    <p:extLst>
      <p:ext uri="{BB962C8B-B14F-4D97-AF65-F5344CB8AC3E}">
        <p14:creationId xmlns:p14="http://schemas.microsoft.com/office/powerpoint/2010/main" val="2613123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None/>
            </a:pPr>
            <a:r>
              <a:rPr lang="en-US" b="0" i="0" dirty="0">
                <a:solidFill>
                  <a:srgbClr val="161616"/>
                </a:solidFill>
                <a:effectLst/>
                <a:highlight>
                  <a:srgbClr val="FFFFFF"/>
                </a:highlight>
                <a:latin typeface="Segoe UI" panose="020B0502040204020203" pitchFamily="34" charset="0"/>
              </a:rPr>
              <a:t>SDN in Azure Stack HCI helps address challenges associated with traditional network infrastructures by increasing agility, improving security, and optimizing efficiency. It provides the following capabilities:</a:t>
            </a:r>
          </a:p>
          <a:p>
            <a:pPr algn="l">
              <a:buFont typeface="Arial" panose="020B0604020202020204" pitchFamily="34" charset="0"/>
              <a:buChar char="•"/>
            </a:pPr>
            <a:r>
              <a:rPr lang="en-US" sz="1200" b="0" i="0" dirty="0">
                <a:solidFill>
                  <a:srgbClr val="161616"/>
                </a:solidFill>
                <a:effectLst/>
                <a:highlight>
                  <a:srgbClr val="FFFFFF"/>
                </a:highlight>
                <a:latin typeface="Segoe UI" panose="020B0502040204020203" pitchFamily="34" charset="0"/>
              </a:rPr>
              <a:t>Abstracting network services. You can deploy and manage software-defined network services, abstracted from the underlying physical network.</a:t>
            </a:r>
          </a:p>
          <a:p>
            <a:pPr algn="l">
              <a:buFont typeface="Arial" panose="020B0604020202020204" pitchFamily="34" charset="0"/>
              <a:buChar char="•"/>
            </a:pPr>
            <a:r>
              <a:rPr lang="en-US" sz="1200" b="0" i="0" dirty="0">
                <a:solidFill>
                  <a:srgbClr val="161616"/>
                </a:solidFill>
                <a:effectLst/>
                <a:highlight>
                  <a:srgbClr val="FFFFFF"/>
                </a:highlight>
                <a:latin typeface="Segoe UI" panose="020B0502040204020203" pitchFamily="34" charset="0"/>
              </a:rPr>
              <a:t>Centralizing network policies. You can use network policies to centrally configure and control rules that govern traffic flow within and between virtual and physical networks. Implementing network policies enhances consistency and scalability as the volume of network services increases.</a:t>
            </a:r>
          </a:p>
          <a:p>
            <a:pPr algn="l">
              <a:buFont typeface="Arial" panose="020B0604020202020204" pitchFamily="34" charset="0"/>
              <a:buChar char="•"/>
            </a:pPr>
            <a:r>
              <a:rPr lang="en-US" sz="1200" b="0" i="0" dirty="0">
                <a:solidFill>
                  <a:srgbClr val="161616"/>
                </a:solidFill>
                <a:effectLst/>
                <a:highlight>
                  <a:srgbClr val="FFFFFF"/>
                </a:highlight>
                <a:latin typeface="Segoe UI" panose="020B0502040204020203" pitchFamily="34" charset="0"/>
              </a:rPr>
              <a:t>Centralizing network management. You can manage the virtualized network infrastructure by using PowerShell, Windows Admin Center, and Microsoft System Center Virtual Machine Manager (VMM).</a:t>
            </a:r>
          </a:p>
          <a:p>
            <a:endParaRPr lang="en-US" dirty="0"/>
          </a:p>
          <a:p>
            <a:r>
              <a:rPr lang="en-US" b="0" i="0" dirty="0">
                <a:solidFill>
                  <a:srgbClr val="161616"/>
                </a:solidFill>
                <a:effectLst/>
                <a:highlight>
                  <a:srgbClr val="FFFFFF"/>
                </a:highlight>
                <a:latin typeface="Segoe UI" panose="020B0502040204020203" pitchFamily="34" charset="0"/>
              </a:rPr>
              <a:t>These capabilities of Azure Stack HCI SDN are implemented by using Network Controller. Network Controller is a server role that provides a management interface that’s accessible via the Representational State Transfer (REST) Application Programming Interface (API). The interface is used for the deployment, management, configuration, monitoring, and troubleshooting of SDN infrastructure and network function virtualization-based services.</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EF7AC0D-4DA2-4375-97B4-D12F55227C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829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Söhne"/>
              </a:rPr>
              <a:t>This provides an overview of the Network Controller architecture at a high level. </a:t>
            </a:r>
            <a:r>
              <a:rPr lang="en-US"/>
              <a:t>This module will explore the different components that make up the Network Controller architecture, with further expansion of certain topics into more focused modules.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13C21-3316-4FFE-B47E-C6542EB6EC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17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Network Controller is a highly available and scalable server role and provides one application programming interface (API) that allows Network Controller to communicate with the network, and a second API that allows you to communicate with Network Controller.</a:t>
            </a:r>
          </a:p>
          <a:p>
            <a:endParaRPr lang="en-US"/>
          </a:p>
          <a:p>
            <a:r>
              <a:rPr lang="en-US"/>
              <a:t>You can deploy Network Controller in both domain and non-domain environments. In domain environments, Network Controller authenticates users and network devices by using Kerberos; in non-domain environments, you must deploy certificates for authentication.</a:t>
            </a:r>
          </a:p>
          <a:p>
            <a:endParaRPr lang="en-US"/>
          </a:p>
          <a:p>
            <a:r>
              <a:rPr lang="en-US"/>
              <a:t>Network Controller communicates with network devices, services, and components by using the Southbound API. With the Southbound API, Network Controller can discover network devices, detect service configurations, and gather all of the information you need about the network. In addition, the Southbound API gives Network Controller a pathway to send information to the network infrastructure, such as configuration changes that you have made. </a:t>
            </a:r>
          </a:p>
          <a:p>
            <a:endParaRPr lang="en-US"/>
          </a:p>
          <a:p>
            <a:r>
              <a:rPr lang="en-US"/>
              <a:t>The Network Controller Northbound API provides you with the ability to gather network information from Network Controller and use it to monitor and configure the network.</a:t>
            </a:r>
          </a:p>
          <a:p>
            <a:endParaRPr lang="en-US"/>
          </a:p>
          <a:p>
            <a:r>
              <a:rPr lang="en-US"/>
              <a:t>The Network Controller Northbound API allows you to configure, monitor, troubleshoot, and deploy new devices on the network by using Windows PowerShell, the Representational State Transfer (REST) API, or a management application with a graphical user interface, such as Azure Stack.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E75BD4-2A33-4EAA-A82F-6E7E039ABF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30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202122"/>
                </a:solidFill>
                <a:effectLst/>
                <a:latin typeface="Segoe UI" panose="020B0502040204020203" pitchFamily="34" charset="0"/>
              </a:rPr>
              <a:t>vSwitch is a stateful service module that is part of our Network Controller architecture. Virtual Network Manager within the vSwitch controls Virtual Networks and expose capabilities of our virtual networking solution to the management plane.  It communicates and interacts with other Network Controller services to manage the dataplane routing.</a:t>
            </a:r>
          </a:p>
          <a:p>
            <a:pPr algn="l"/>
            <a:endParaRPr lang="en-US" b="0" i="0" dirty="0">
              <a:solidFill>
                <a:srgbClr val="202122"/>
              </a:solidFill>
              <a:effectLst/>
              <a:latin typeface="Segoe UI" panose="020B0502040204020203" pitchFamily="34" charset="0"/>
            </a:endParaRPr>
          </a:p>
          <a:p>
            <a:pPr algn="l"/>
            <a:r>
              <a:rPr lang="en-US" b="0" i="0" dirty="0">
                <a:solidFill>
                  <a:srgbClr val="202122"/>
                </a:solidFill>
                <a:effectLst/>
                <a:latin typeface="Segoe UI" panose="020B0502040204020203" pitchFamily="34" charset="0"/>
              </a:rPr>
              <a:t>vSwitch services performs some very important functionality, specifically:</a:t>
            </a:r>
          </a:p>
          <a:p>
            <a:pPr algn="l"/>
            <a:endParaRPr lang="en-US" b="0" i="0" dirty="0">
              <a:solidFill>
                <a:srgbClr val="202122"/>
              </a:solidFill>
              <a:effectLst/>
              <a:latin typeface="Segoe UI" panose="020B0502040204020203" pitchFamily="34" charset="0"/>
            </a:endParaRPr>
          </a:p>
          <a:p>
            <a:pPr algn="l">
              <a:buFont typeface="+mj-lt"/>
              <a:buAutoNum type="arabicPeriod"/>
            </a:pPr>
            <a:r>
              <a:rPr lang="en-US" b="0" i="0" dirty="0">
                <a:solidFill>
                  <a:srgbClr val="202122"/>
                </a:solidFill>
                <a:effectLst/>
                <a:latin typeface="Segoe UI" panose="020B0502040204020203" pitchFamily="34" charset="0"/>
              </a:rPr>
              <a:t>Tenant CA &amp; VNET management</a:t>
            </a:r>
          </a:p>
          <a:p>
            <a:pPr algn="l">
              <a:buFont typeface="+mj-lt"/>
              <a:buAutoNum type="arabicPeriod"/>
            </a:pPr>
            <a:r>
              <a:rPr lang="en-US" b="0" i="0" dirty="0">
                <a:solidFill>
                  <a:srgbClr val="202122"/>
                </a:solidFill>
                <a:effectLst/>
                <a:latin typeface="Segoe UI" panose="020B0502040204020203" pitchFamily="34" charset="0"/>
              </a:rPr>
              <a:t>Port CA PA Mappings management</a:t>
            </a:r>
          </a:p>
          <a:p>
            <a:pPr algn="l">
              <a:buFont typeface="+mj-lt"/>
              <a:buAutoNum type="arabicPeriod"/>
            </a:pPr>
            <a:r>
              <a:rPr lang="en-US" b="0" i="0" dirty="0">
                <a:solidFill>
                  <a:srgbClr val="202122"/>
                </a:solidFill>
                <a:effectLst/>
                <a:latin typeface="Segoe UI" panose="020B0502040204020203" pitchFamily="34" charset="0"/>
              </a:rPr>
              <a:t>Route management for gateways, UDR, ILB etc</a:t>
            </a:r>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12</a:t>
            </a:fld>
            <a:endParaRPr lang="en-US" dirty="0"/>
          </a:p>
        </p:txBody>
      </p:sp>
    </p:spTree>
    <p:extLst>
      <p:ext uri="{BB962C8B-B14F-4D97-AF65-F5344CB8AC3E}">
        <p14:creationId xmlns:p14="http://schemas.microsoft.com/office/powerpoint/2010/main" val="791653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202122"/>
                </a:solidFill>
                <a:effectLst/>
                <a:latin typeface="Segoe UI" panose="020B0502040204020203" pitchFamily="34" charset="0"/>
              </a:rPr>
              <a:t>Virtual Switch Management is another service parallel to the VNET service. Both VNET and VSM reside in the parent container process by the name of SDNVSM.exe.</a:t>
            </a:r>
          </a:p>
          <a:p>
            <a:pPr algn="l"/>
            <a:endParaRPr lang="en-US" b="0" i="0" dirty="0">
              <a:solidFill>
                <a:srgbClr val="202122"/>
              </a:solidFill>
              <a:effectLst/>
              <a:latin typeface="Segoe UI" panose="020B0502040204020203" pitchFamily="34" charset="0"/>
            </a:endParaRPr>
          </a:p>
          <a:p>
            <a:pPr algn="l"/>
            <a:r>
              <a:rPr lang="en-US" b="0" i="0" dirty="0">
                <a:solidFill>
                  <a:srgbClr val="202122"/>
                </a:solidFill>
                <a:effectLst/>
                <a:latin typeface="Segoe UI" panose="020B0502040204020203" pitchFamily="34" charset="0"/>
              </a:rPr>
              <a:t>The VSM service performs all the vSwitch operations and functionality. It computes the policies and pushes them down to Hostagent which builds the corresponding VFP layers for carrying out all packet processing operations. VSM was originally intended to be with VNET service but due to limitations in the OVSDB protocol, a call was made to switch to WCF for pushing certain policies down to the host.</a:t>
            </a:r>
          </a:p>
          <a:p>
            <a:pPr algn="l"/>
            <a:endParaRPr lang="en-US" b="0" i="0" dirty="0">
              <a:solidFill>
                <a:srgbClr val="202122"/>
              </a:solidFill>
              <a:effectLst/>
              <a:latin typeface="Segoe UI" panose="020B0502040204020203" pitchFamily="34" charset="0"/>
            </a:endParaRPr>
          </a:p>
          <a:p>
            <a:pPr algn="l"/>
            <a:r>
              <a:rPr lang="en-US" b="0" i="0" dirty="0">
                <a:solidFill>
                  <a:srgbClr val="202122"/>
                </a:solidFill>
                <a:effectLst/>
                <a:latin typeface="Segoe UI" panose="020B0502040204020203" pitchFamily="34" charset="0"/>
              </a:rPr>
              <a:t>The following slide shows the policies processed by VNET and VSM service:</a:t>
            </a:r>
          </a:p>
          <a:p>
            <a:pPr algn="l"/>
            <a:r>
              <a:rPr lang="en-US" b="0" i="0" dirty="0">
                <a:solidFill>
                  <a:srgbClr val="202122"/>
                </a:solidFill>
                <a:effectLst/>
                <a:latin typeface="Segoe UI" panose="020B0502040204020203" pitchFamily="34" charset="0"/>
              </a:rPr>
              <a:t>VSM:</a:t>
            </a:r>
          </a:p>
          <a:p>
            <a:pPr algn="l">
              <a:buFont typeface="+mj-lt"/>
              <a:buAutoNum type="arabicPeriod"/>
            </a:pPr>
            <a:r>
              <a:rPr lang="en-US" b="0" i="0" dirty="0">
                <a:solidFill>
                  <a:srgbClr val="202122"/>
                </a:solidFill>
                <a:effectLst/>
                <a:latin typeface="Segoe UI" panose="020B0502040204020203" pitchFamily="34" charset="0"/>
              </a:rPr>
              <a:t> QoS &amp; IoV Settings for port &amp; switch</a:t>
            </a:r>
          </a:p>
          <a:p>
            <a:pPr algn="l">
              <a:buFont typeface="+mj-lt"/>
              <a:buAutoNum type="arabicPeriod"/>
            </a:pPr>
            <a:r>
              <a:rPr lang="en-US" b="0" i="0" dirty="0">
                <a:solidFill>
                  <a:srgbClr val="202122"/>
                </a:solidFill>
                <a:effectLst/>
                <a:latin typeface="Segoe UI" panose="020B0502040204020203" pitchFamily="34" charset="0"/>
              </a:rPr>
              <a:t> DNS &amp; DHCP management for tenant ports</a:t>
            </a:r>
          </a:p>
          <a:p>
            <a:pPr algn="l">
              <a:buFont typeface="+mj-lt"/>
              <a:buAutoNum type="arabicPeriod"/>
            </a:pPr>
            <a:r>
              <a:rPr lang="en-US" b="0" i="0" dirty="0">
                <a:solidFill>
                  <a:srgbClr val="202122"/>
                </a:solidFill>
                <a:effectLst/>
                <a:latin typeface="Segoe UI" panose="020B0502040204020203" pitchFamily="34" charset="0"/>
              </a:rPr>
              <a:t> Port Security settings like MacSpoofing, ArpGuard, DhcpGuard, StormLimit etc</a:t>
            </a:r>
          </a:p>
          <a:p>
            <a:pPr algn="l">
              <a:buFont typeface="+mj-lt"/>
              <a:buAutoNum type="arabicPeriod"/>
            </a:pPr>
            <a:r>
              <a:rPr lang="en-US" b="0" i="0" dirty="0">
                <a:solidFill>
                  <a:srgbClr val="202122"/>
                </a:solidFill>
                <a:effectLst/>
                <a:latin typeface="Segoe UI" panose="020B0502040204020203" pitchFamily="34" charset="0"/>
              </a:rPr>
              <a:t> Port Isolation Settings</a:t>
            </a:r>
          </a:p>
          <a:p>
            <a:pPr algn="l">
              <a:buFont typeface="+mj-lt"/>
              <a:buAutoNum type="arabicPeriod"/>
            </a:pPr>
            <a:r>
              <a:rPr lang="en-US" b="0" i="0" dirty="0">
                <a:solidFill>
                  <a:srgbClr val="202122"/>
                </a:solidFill>
                <a:effectLst/>
                <a:latin typeface="Segoe UI" panose="020B0502040204020203" pitchFamily="34" charset="0"/>
              </a:rPr>
              <a:t> Connectivity Checks (CA PING)</a:t>
            </a:r>
          </a:p>
          <a:p>
            <a:pPr algn="l">
              <a:buFont typeface="+mj-lt"/>
              <a:buAutoNum type="arabicPeriod"/>
            </a:pPr>
            <a:r>
              <a:rPr lang="en-US" b="0" i="0" dirty="0">
                <a:solidFill>
                  <a:srgbClr val="202122"/>
                </a:solidFill>
                <a:effectLst/>
                <a:latin typeface="Segoe UI" panose="020B0502040204020203" pitchFamily="34" charset="0"/>
              </a:rPr>
              <a:t> Host PA address management</a:t>
            </a:r>
          </a:p>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13</a:t>
            </a:fld>
            <a:endParaRPr lang="en-US" dirty="0"/>
          </a:p>
        </p:txBody>
      </p:sp>
    </p:spTree>
    <p:extLst>
      <p:ext uri="{BB962C8B-B14F-4D97-AF65-F5344CB8AC3E}">
        <p14:creationId xmlns:p14="http://schemas.microsoft.com/office/powerpoint/2010/main" val="4207566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1313C21-3316-4FFE-B47E-C6542EB6EC46}" type="slidenum">
              <a:rPr lang="en-US" smtClean="0"/>
              <a:t>14</a:t>
            </a:fld>
            <a:endParaRPr lang="en-US" dirty="0"/>
          </a:p>
        </p:txBody>
      </p:sp>
    </p:spTree>
    <p:extLst>
      <p:ext uri="{BB962C8B-B14F-4D97-AF65-F5344CB8AC3E}">
        <p14:creationId xmlns:p14="http://schemas.microsoft.com/office/powerpoint/2010/main" val="3338296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C0240A4-1AF2-4164-BC3F-C3C55973065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6/22/25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0387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3.xml"/><Relationship Id="rId4" Type="http://schemas.openxmlformats.org/officeDocument/2006/relationships/image" Target="../media/image28.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28.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el - boven">
    <p:spTree>
      <p:nvGrpSpPr>
        <p:cNvPr id="1" name=""/>
        <p:cNvGrpSpPr/>
        <p:nvPr/>
      </p:nvGrpSpPr>
      <p:grpSpPr>
        <a:xfrm>
          <a:off x="0" y="0"/>
          <a:ext cx="0" cy="0"/>
          <a:chOff x="0" y="0"/>
          <a:chExt cx="0" cy="0"/>
        </a:xfrm>
      </p:grpSpPr>
      <p:sp>
        <p:nvSpPr>
          <p:cNvPr id="48" name="Titeltekst"/>
          <p:cNvSpPr txBox="1">
            <a:spLocks noGrp="1"/>
          </p:cNvSpPr>
          <p:nvPr>
            <p:ph type="title" hasCustomPrompt="1"/>
          </p:nvPr>
        </p:nvSpPr>
        <p:spPr>
          <a:xfrm>
            <a:off x="1689100" y="1004534"/>
            <a:ext cx="21005800" cy="1949252"/>
          </a:xfrm>
          <a:prstGeom prst="rect">
            <a:avLst/>
          </a:prstGeom>
        </p:spPr>
        <p:txBody>
          <a:bodyPr/>
          <a:lstStyle/>
          <a:p>
            <a:r>
              <a:rPr dirty="0" err="1"/>
              <a:t>Titl</a:t>
            </a:r>
            <a:r>
              <a:rPr lang="de-AT" dirty="0" err="1"/>
              <a:t>e</a:t>
            </a:r>
            <a:r>
              <a:rPr dirty="0" err="1"/>
              <a:t>te</a:t>
            </a:r>
            <a:r>
              <a:rPr lang="de-AT" dirty="0"/>
              <a:t>x</a:t>
            </a:r>
            <a:r>
              <a:rPr dirty="0"/>
              <a:t>t</a:t>
            </a:r>
          </a:p>
        </p:txBody>
      </p:sp>
      <p:sp>
        <p:nvSpPr>
          <p:cNvPr id="49"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DB9FEA-1002-1076-359B-63B33E75E9E2}"/>
              </a:ext>
            </a:extLst>
          </p:cNvPr>
          <p:cNvSpPr>
            <a:spLocks noGrp="1"/>
          </p:cNvSpPr>
          <p:nvPr>
            <p:ph type="title"/>
          </p:nvPr>
        </p:nvSpPr>
        <p:spPr>
          <a:xfrm>
            <a:off x="1689100" y="1417490"/>
            <a:ext cx="21005800" cy="1949252"/>
          </a:xfrm>
        </p:spPr>
        <p:txBody>
          <a:bodyPr/>
          <a:lstStyle/>
          <a:p>
            <a:r>
              <a:rPr lang="de-DE"/>
              <a:t>Mastertitelformat bearbeiten</a:t>
            </a:r>
          </a:p>
        </p:txBody>
      </p:sp>
      <p:sp>
        <p:nvSpPr>
          <p:cNvPr id="3" name="Inhaltsplatzhalter 2">
            <a:extLst>
              <a:ext uri="{FF2B5EF4-FFF2-40B4-BE49-F238E27FC236}">
                <a16:creationId xmlns:a16="http://schemas.microsoft.com/office/drawing/2014/main" id="{DB68F968-C719-F422-1D7D-5FB2BC4B4080}"/>
              </a:ext>
            </a:extLst>
          </p:cNvPr>
          <p:cNvSpPr>
            <a:spLocks noGrp="1"/>
          </p:cNvSpPr>
          <p:nvPr>
            <p:ph sz="half" idx="1"/>
          </p:nvPr>
        </p:nvSpPr>
        <p:spPr>
          <a:xfrm>
            <a:off x="1676400" y="3651250"/>
            <a:ext cx="10363200" cy="730199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249A750-FDED-4684-2D88-4D147A9A0508}"/>
              </a:ext>
            </a:extLst>
          </p:cNvPr>
          <p:cNvSpPr>
            <a:spLocks noGrp="1"/>
          </p:cNvSpPr>
          <p:nvPr>
            <p:ph sz="half" idx="2"/>
          </p:nvPr>
        </p:nvSpPr>
        <p:spPr>
          <a:xfrm>
            <a:off x="12344400" y="3651250"/>
            <a:ext cx="10363200" cy="730199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5F64A17-FEB3-CA2B-ADC1-0CFE4130E268}"/>
              </a:ext>
            </a:extLst>
          </p:cNvPr>
          <p:cNvSpPr>
            <a:spLocks noGrp="1"/>
          </p:cNvSpPr>
          <p:nvPr>
            <p:ph type="dt" sz="half" idx="10"/>
          </p:nvPr>
        </p:nvSpPr>
        <p:spPr/>
        <p:txBody>
          <a:bodyPr/>
          <a:lstStyle/>
          <a:p>
            <a:fld id="{5F382F17-DDA0-2E4D-97D5-4FE9ABD98050}" type="datetimeFigureOut">
              <a:rPr lang="de-DE" smtClean="0"/>
              <a:t>22.06.25</a:t>
            </a:fld>
            <a:endParaRPr lang="de-DE"/>
          </a:p>
        </p:txBody>
      </p:sp>
      <p:sp>
        <p:nvSpPr>
          <p:cNvPr id="6" name="Fußzeilenplatzhalter 5">
            <a:extLst>
              <a:ext uri="{FF2B5EF4-FFF2-40B4-BE49-F238E27FC236}">
                <a16:creationId xmlns:a16="http://schemas.microsoft.com/office/drawing/2014/main" id="{81D0AD54-17DB-555C-5532-C46D0FB1A00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BAEF21B-4B15-5F7F-7956-9EFC46B4A99F}"/>
              </a:ext>
            </a:extLst>
          </p:cNvPr>
          <p:cNvSpPr>
            <a:spLocks noGrp="1"/>
          </p:cNvSpPr>
          <p:nvPr>
            <p:ph type="sldNum" sz="quarter" idx="12"/>
          </p:nvPr>
        </p:nvSpPr>
        <p:spPr>
          <a:xfrm>
            <a:off x="11968443" y="13081000"/>
            <a:ext cx="434413" cy="471924"/>
          </a:xfrm>
        </p:spPr>
        <p:txBody>
          <a:bodyPr/>
          <a:lstStyle/>
          <a:p>
            <a:fld id="{1A52251A-D29F-C04D-A0F7-F0A5E32A715C}" type="slidenum">
              <a:rPr lang="de-DE" smtClean="0"/>
              <a:t>‹#›</a:t>
            </a:fld>
            <a:endParaRPr lang="de-DE"/>
          </a:p>
        </p:txBody>
      </p:sp>
    </p:spTree>
    <p:extLst>
      <p:ext uri="{BB962C8B-B14F-4D97-AF65-F5344CB8AC3E}">
        <p14:creationId xmlns:p14="http://schemas.microsoft.com/office/powerpoint/2010/main" val="3641153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2515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401" y="2870200"/>
            <a:ext cx="10423526"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79376" y="2870200"/>
            <a:ext cx="10439400"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261649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p:cNvSpPr>
            <a:spLocks noGrp="1"/>
          </p:cNvSpPr>
          <p:nvPr>
            <p:ph type="body" sz="quarter" idx="10"/>
          </p:nvPr>
        </p:nvSpPr>
        <p:spPr>
          <a:xfrm>
            <a:off x="1168400"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8216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16840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33500" indent="-30480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1279525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71600" indent="-27305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52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1177927"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12788903"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817992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170434" y="2876550"/>
            <a:ext cx="6528816" cy="1354216"/>
          </a:xfrm>
        </p:spPr>
        <p:txBody>
          <a:bodyPr anchor="t"/>
          <a:lstStyle>
            <a:lvl1pPr marL="0" indent="0">
              <a:spcBef>
                <a:spcPts val="0"/>
              </a:spcBef>
              <a:buNone/>
              <a:defRPr sz="44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170434" y="4781550"/>
            <a:ext cx="6528816" cy="3520964"/>
          </a:xfrm>
        </p:spPr>
        <p:txBody>
          <a:bodyPr wrap="square">
            <a:spAutoFit/>
          </a:bodyPr>
          <a:lstStyle>
            <a:lvl1pPr marL="352426" indent="-352426">
              <a:defRPr lang="en-US" sz="4000" dirty="0"/>
            </a:lvl1pPr>
            <a:lvl2pPr marL="644526" indent="-301626">
              <a:defRPr lang="en-US" sz="3600" dirty="0"/>
            </a:lvl2pPr>
            <a:lvl3pPr marL="933450" indent="-276226">
              <a:defRPr lang="en-US" dirty="0"/>
            </a:lvl3pPr>
            <a:lvl4pPr marL="1190626" indent="-257176">
              <a:defRPr lang="en-US" dirty="0"/>
            </a:lvl4pPr>
            <a:lvl5pPr marL="1463676" indent="-2444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927592" y="2876550"/>
            <a:ext cx="6528816" cy="1354216"/>
          </a:xfrm>
        </p:spPr>
        <p:txBody>
          <a:bodyPr anchor="t"/>
          <a:lstStyle>
            <a:lvl1pPr marL="0" indent="0">
              <a:spcBef>
                <a:spcPts val="0"/>
              </a:spcBef>
              <a:buNone/>
              <a:defRPr sz="44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927592" y="476827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684750" y="2876550"/>
            <a:ext cx="6528816" cy="1354216"/>
          </a:xfrm>
        </p:spPr>
        <p:txBody>
          <a:bodyPr anchor="t"/>
          <a:lstStyle>
            <a:lvl1pPr marL="0" indent="0">
              <a:spcBef>
                <a:spcPts val="0"/>
              </a:spcBef>
              <a:buNone/>
              <a:defRPr sz="44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684750" y="478155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89479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168401" y="2876550"/>
            <a:ext cx="5064126" cy="1107996"/>
          </a:xfrm>
        </p:spPr>
        <p:txBody>
          <a:bodyPr anchor="t"/>
          <a:lstStyle>
            <a:lvl1pPr marL="0" indent="0">
              <a:spcBef>
                <a:spcPts val="0"/>
              </a:spcBef>
              <a:buNone/>
              <a:defRPr sz="36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1"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826250" y="2876551"/>
            <a:ext cx="5067300" cy="1107996"/>
          </a:xfrm>
        </p:spPr>
        <p:txBody>
          <a:bodyPr vert="horz" wrap="square" lIns="0" tIns="0" rIns="0" bIns="0" rtlCol="0" anchor="t">
            <a:spAutoFit/>
          </a:bodyPr>
          <a:lstStyle>
            <a:lvl1pPr>
              <a:defRPr lang="en-US" sz="36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826251"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488417" y="2876551"/>
            <a:ext cx="5064126" cy="1107996"/>
          </a:xfrm>
        </p:spPr>
        <p:txBody>
          <a:bodyPr vert="horz" wrap="square" lIns="0" tIns="0" rIns="0" bIns="0" rtlCol="0" anchor="t">
            <a:spAutoFit/>
          </a:bodyPr>
          <a:lstStyle>
            <a:lvl1pPr>
              <a:defRPr lang="en-US" sz="36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488417"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8146266" y="2876551"/>
            <a:ext cx="5067300" cy="1107996"/>
          </a:xfrm>
        </p:spPr>
        <p:txBody>
          <a:bodyPr vert="horz" wrap="square" lIns="0" tIns="0" rIns="0" bIns="0" rtlCol="0" anchor="t">
            <a:spAutoFit/>
          </a:bodyPr>
          <a:lstStyle>
            <a:lvl1pPr>
              <a:defRPr lang="en-US" sz="36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8146267"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3538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168400"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0"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014"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014"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7628"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7628"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7242"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7242"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6856"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6856"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2373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8704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528" y="5750004"/>
            <a:ext cx="8255384" cy="2215992"/>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208960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47B7A5-D367-9FF2-CBD4-40EE5BE82CCF}"/>
              </a:ext>
            </a:extLst>
          </p:cNvPr>
          <p:cNvSpPr>
            <a:spLocks noGrp="1"/>
          </p:cNvSpPr>
          <p:nvPr>
            <p:ph type="dt" sz="half" idx="10"/>
          </p:nvPr>
        </p:nvSpPr>
        <p:spPr/>
        <p:txBody>
          <a:bodyPr/>
          <a:lstStyle/>
          <a:p>
            <a:fld id="{5F382F17-DDA0-2E4D-97D5-4FE9ABD98050}" type="datetimeFigureOut">
              <a:rPr lang="de-DE" smtClean="0"/>
              <a:t>22.06.25</a:t>
            </a:fld>
            <a:endParaRPr lang="de-DE"/>
          </a:p>
        </p:txBody>
      </p:sp>
      <p:sp>
        <p:nvSpPr>
          <p:cNvPr id="3" name="Fußzeilenplatzhalter 2">
            <a:extLst>
              <a:ext uri="{FF2B5EF4-FFF2-40B4-BE49-F238E27FC236}">
                <a16:creationId xmlns:a16="http://schemas.microsoft.com/office/drawing/2014/main" id="{D0FC7D4A-7ED1-E2A3-E42B-F864518F426B}"/>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A53E60A-57EF-48CE-F018-A093B93E3F4F}"/>
              </a:ext>
            </a:extLst>
          </p:cNvPr>
          <p:cNvSpPr>
            <a:spLocks noGrp="1"/>
          </p:cNvSpPr>
          <p:nvPr>
            <p:ph type="sldNum" sz="quarter" idx="12"/>
          </p:nvPr>
        </p:nvSpPr>
        <p:spPr>
          <a:xfrm>
            <a:off x="11968443" y="13081000"/>
            <a:ext cx="434413" cy="471924"/>
          </a:xfrm>
        </p:spPr>
        <p:txBody>
          <a:bodyPr/>
          <a:lstStyle/>
          <a:p>
            <a:fld id="{1A52251A-D29F-C04D-A0F7-F0A5E32A715C}" type="slidenum">
              <a:rPr lang="de-DE" smtClean="0"/>
              <a:t>‹#›</a:t>
            </a:fld>
            <a:endParaRPr lang="de-DE"/>
          </a:p>
        </p:txBody>
      </p:sp>
    </p:spTree>
    <p:extLst>
      <p:ext uri="{BB962C8B-B14F-4D97-AF65-F5344CB8AC3E}">
        <p14:creationId xmlns:p14="http://schemas.microsoft.com/office/powerpoint/2010/main" val="20153218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1"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8329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76526" y="4032407"/>
            <a:ext cx="8316724" cy="221599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401" y="7071081"/>
            <a:ext cx="8324850" cy="677108"/>
          </a:xfrm>
        </p:spPr>
        <p:txBody>
          <a:bodyPr/>
          <a:lstStyle>
            <a:lvl1pPr marL="0" indent="0">
              <a:buNone/>
              <a:defRPr sz="44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1703079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176526" y="5746830"/>
            <a:ext cx="8319900" cy="2215991"/>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842236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527" y="5959476"/>
            <a:ext cx="8326250" cy="1723549"/>
          </a:xfrm>
        </p:spPr>
        <p:txBody>
          <a:bodyPr anchor="t"/>
          <a:lstStyle>
            <a:lvl1pPr>
              <a:defRPr sz="56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8000" y="0"/>
            <a:ext cx="13716000" cy="13716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2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6061879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7315200"/>
            <a:ext cx="24384000" cy="64008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72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798275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gradFill>
            <a:gsLst>
              <a:gs pos="100000">
                <a:schemeClr val="accent3"/>
              </a:gs>
              <a:gs pos="8000">
                <a:schemeClr val="accent1"/>
              </a:gs>
            </a:gsLst>
            <a:lin ang="18900000" scaled="1"/>
          </a:gradFill>
        </p:spPr>
        <p:txBody>
          <a:bodyPr wrap="none" bIns="1554480" anchor="ctr">
            <a:noAutofit/>
          </a:bodyPr>
          <a:lstStyle>
            <a:lvl1pPr marL="0" indent="0" algn="ctr">
              <a:buNone/>
              <a:defRPr sz="28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 y="0"/>
            <a:ext cx="11338560" cy="13716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7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2118963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gradFill>
            <a:gsLst>
              <a:gs pos="100000">
                <a:schemeClr val="accent3"/>
              </a:gs>
              <a:gs pos="8000">
                <a:schemeClr val="accent1"/>
              </a:gs>
            </a:gsLst>
            <a:lin ang="18900000" scaled="1"/>
          </a:gradFill>
        </p:spPr>
        <p:txBody>
          <a:bodyPr wrap="none" bIns="1554480" anchor="ctr">
            <a:noAutofit/>
          </a:bodyPr>
          <a:lstStyle>
            <a:lvl1pPr marL="0" indent="0" algn="ctr">
              <a:buNone/>
              <a:defRPr sz="28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3045440" y="0"/>
            <a:ext cx="11338560" cy="13716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7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4640346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526" y="10872256"/>
            <a:ext cx="22037040" cy="1107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4000" cy="9144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851977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526" y="1732574"/>
            <a:ext cx="22037040" cy="1107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2" y="4572000"/>
            <a:ext cx="24384000" cy="9144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9675734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176526" y="914400"/>
            <a:ext cx="22037040" cy="1107996"/>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398"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10735056" cy="6949440"/>
          </a:xfrm>
          <a:blipFill>
            <a:blip r:embed="rId2"/>
            <a:stretch>
              <a:fillRect/>
            </a:stretch>
          </a:blipFill>
        </p:spPr>
        <p:txBody>
          <a:bodyPr vert="horz" wrap="square" lIns="0" tIns="0" rIns="0" bIns="1005840" rtlCol="0" anchor="ctr" anchorCtr="0">
            <a:noAutofit/>
          </a:bodyPr>
          <a:lstStyle>
            <a:lvl1pPr marL="0" indent="0" algn="ctr">
              <a:buNone/>
              <a:defRPr lang="en-US" sz="20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3720"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78510" y="4051300"/>
            <a:ext cx="10735056" cy="6949440"/>
          </a:xfrm>
          <a:blipFill>
            <a:blip r:embed="rId3"/>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8027733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1" y="1171576"/>
            <a:ext cx="2732490" cy="585216"/>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1168400" y="5682344"/>
            <a:ext cx="7581900" cy="2991588"/>
          </a:xfrm>
          <a:prstGeom prst="rect">
            <a:avLst/>
          </a:prstGeom>
          <a:noFill/>
        </p:spPr>
        <p:txBody>
          <a:bodyPr wrap="square" lIns="0" tIns="0" rIns="0" bIns="0" rtlCol="0">
            <a:spAutoFit/>
          </a:bodyPr>
          <a:lstStyle/>
          <a:p>
            <a:pPr algn="l">
              <a:lnSpc>
                <a:spcPct val="90000"/>
              </a:lnSpc>
            </a:pPr>
            <a:r>
              <a:rPr lang="en-US" sz="10800" b="0" dirty="0">
                <a:solidFill>
                  <a:schemeClr val="bg1"/>
                </a:solidFill>
                <a:latin typeface="+mj-lt"/>
              </a:rPr>
              <a:t>Microsoft Azure</a:t>
            </a:r>
          </a:p>
        </p:txBody>
      </p:sp>
    </p:spTree>
    <p:extLst>
      <p:ext uri="{BB962C8B-B14F-4D97-AF65-F5344CB8AC3E}">
        <p14:creationId xmlns:p14="http://schemas.microsoft.com/office/powerpoint/2010/main" val="30087516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7"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6949440" cy="6949440"/>
          </a:xfrm>
          <a:blipFill>
            <a:blip r:embed="rId2"/>
            <a:stretch>
              <a:fillRect/>
            </a:stretch>
          </a:blipFill>
        </p:spPr>
        <p:txBody>
          <a:bodyPr lIns="0" tIns="0" rIns="0" bIns="1005840" anchor="ctr"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8717281"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8717280" y="4051300"/>
            <a:ext cx="6949440" cy="6949440"/>
          </a:xfrm>
          <a:blipFill>
            <a:blip r:embed="rId3"/>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6268703"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6264126" y="4051300"/>
            <a:ext cx="6949440" cy="6949440"/>
          </a:xfrm>
          <a:blipFill>
            <a:blip r:embed="rId4"/>
            <a:stretch>
              <a:fillRect/>
            </a:stretch>
          </a:blipFill>
        </p:spPr>
        <p:txBody>
          <a:bodyPr lIns="0" tIns="0" rIns="0" bIns="1005840" anchor="ctr"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8989075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5065776" cy="5065776"/>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82781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827816" y="4051300"/>
            <a:ext cx="5065776" cy="5065776"/>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90408"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90408" y="4051300"/>
            <a:ext cx="5065776" cy="5065776"/>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8153000"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8147790" y="4051300"/>
            <a:ext cx="5065776" cy="5065776"/>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0520566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10668001"/>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12124944" cy="5614416"/>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29488" y="10668000"/>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259056" y="4572000"/>
            <a:ext cx="12124944" cy="5614416"/>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996592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4"/>
            <a:ext cx="22037040" cy="1107996"/>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8046720" cy="4572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39072" y="9598819"/>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8640" y="4572000"/>
            <a:ext cx="8046720" cy="4572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7712" y="9598820"/>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7280" y="4572000"/>
            <a:ext cx="8046720" cy="4572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9564369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5998464" cy="4572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298944"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8512" y="4572000"/>
            <a:ext cx="5998464" cy="4572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427456" y="9598820"/>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7024" y="4572000"/>
            <a:ext cx="5998464" cy="4572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9555968"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8385536" y="4572000"/>
            <a:ext cx="5998464" cy="4572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9757454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9601201"/>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4773168" cy="4572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87924"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02708" y="4572000"/>
            <a:ext cx="4773168" cy="4572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390632" y="9598820"/>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805416" y="4572000"/>
            <a:ext cx="4773168" cy="4572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5293340"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4708124" y="4572000"/>
            <a:ext cx="4773168" cy="4572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20196048"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9610832" y="4572000"/>
            <a:ext cx="4773168" cy="4572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428199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39494"/>
            <a:ext cx="22037040" cy="1107996"/>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5812" y="4572000"/>
            <a:ext cx="4626864" cy="4626864"/>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581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8568" y="4572000"/>
            <a:ext cx="4626864" cy="4626864"/>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8568"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1326" y="4572000"/>
            <a:ext cx="4626864" cy="4626864"/>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1326"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223217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4626864" cy="4626864"/>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4500" y="4572000"/>
            <a:ext cx="4626864" cy="4626864"/>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45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0600" y="4572000"/>
            <a:ext cx="4626864" cy="4626864"/>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06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6702" y="4572000"/>
            <a:ext cx="4626864" cy="4626864"/>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670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859682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3474720" cy="347472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10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811012" y="4572000"/>
            <a:ext cx="3474720" cy="347472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811012"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454640" y="4572000"/>
            <a:ext cx="3474720" cy="347472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10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454640" y="8470902"/>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5096236" y="4572000"/>
            <a:ext cx="3474720" cy="347472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509623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9738846" y="4572000"/>
            <a:ext cx="3474720" cy="347472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973884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4616174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0433" y="4619623"/>
            <a:ext cx="6364054" cy="1107996"/>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8712200" y="4619625"/>
            <a:ext cx="14506576" cy="861774"/>
          </a:xfrm>
        </p:spPr>
        <p:txBody>
          <a:bodyPr anchor="t"/>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170432" y="4038600"/>
            <a:ext cx="636422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1661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1168400" y="5682344"/>
            <a:ext cx="7581900" cy="2991588"/>
          </a:xfrm>
          <a:prstGeom prst="rect">
            <a:avLst/>
          </a:prstGeom>
          <a:noFill/>
        </p:spPr>
        <p:txBody>
          <a:bodyPr wrap="square" lIns="0" tIns="0" rIns="0" bIns="0" rtlCol="0">
            <a:spAutoFit/>
          </a:bodyPr>
          <a:lstStyle/>
          <a:p>
            <a:pPr algn="l">
              <a:lnSpc>
                <a:spcPct val="90000"/>
              </a:lnSpc>
            </a:pPr>
            <a:r>
              <a:rPr lang="en-US" sz="108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10536057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6527" y="6300828"/>
            <a:ext cx="6364054" cy="1107996"/>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9883776" y="6423939"/>
            <a:ext cx="13335000" cy="861774"/>
          </a:xfrm>
        </p:spPr>
        <p:txBody>
          <a:bodyPr anchor="ctr"/>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8712200" y="5156200"/>
            <a:ext cx="0" cy="34036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40015641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2873376"/>
            <a:ext cx="24384000" cy="108426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8733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4198620"/>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279058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72780" y="2461362"/>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5654276"/>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56542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6982438"/>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6319407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526" y="8449161"/>
            <a:ext cx="22037040" cy="984886"/>
          </a:xfrm>
        </p:spPr>
        <p:txBody>
          <a:bodyPr/>
          <a:lstStyle>
            <a:lvl1pPr>
              <a:defRPr sz="64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1321016"/>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82304" y="9993010"/>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dirty="0"/>
              <a:t>Click to edit text</a:t>
            </a:r>
          </a:p>
        </p:txBody>
      </p:sp>
    </p:spTree>
    <p:extLst>
      <p:ext uri="{BB962C8B-B14F-4D97-AF65-F5344CB8AC3E}">
        <p14:creationId xmlns:p14="http://schemas.microsoft.com/office/powerpoint/2010/main" val="3203713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176527" y="914401"/>
            <a:ext cx="8081774" cy="984886"/>
          </a:xfrm>
        </p:spPr>
        <p:txBody>
          <a:bodyPr/>
          <a:lstStyle>
            <a:lvl1pPr>
              <a:defRPr sz="64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77931" y="2676278"/>
            <a:ext cx="8080370"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0411968"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0423526"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01451" y="1418374"/>
            <a:ext cx="11603922" cy="738664"/>
          </a:xfrm>
        </p:spPr>
        <p:txBody>
          <a:bodyPr/>
          <a:lstStyle>
            <a:lvl1pPr marL="0" indent="0">
              <a:buNone/>
              <a:tabLst/>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9683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4"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5151099" y="914401"/>
            <a:ext cx="8062466" cy="984886"/>
          </a:xfrm>
        </p:spPr>
        <p:txBody>
          <a:bodyPr/>
          <a:lstStyle>
            <a:lvl1pPr>
              <a:defRPr sz="64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8399" y="1412022"/>
            <a:ext cx="11639550" cy="738664"/>
          </a:xfrm>
        </p:spPr>
        <p:txBody>
          <a:bodyPr/>
          <a:lstStyle>
            <a:lvl1pPr marL="0" indent="0">
              <a:buNone/>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5151100" y="2673350"/>
            <a:ext cx="8067676"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dirty="0"/>
              <a:t>Click to edit text</a:t>
            </a:r>
          </a:p>
        </p:txBody>
      </p:sp>
    </p:spTree>
    <p:extLst>
      <p:ext uri="{BB962C8B-B14F-4D97-AF65-F5344CB8AC3E}">
        <p14:creationId xmlns:p14="http://schemas.microsoft.com/office/powerpoint/2010/main" val="18297216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55646"/>
            <a:ext cx="18288000" cy="1107996"/>
          </a:xfrm>
          <a:noFill/>
        </p:spPr>
        <p:txBody>
          <a:bodyPr vert="horz" wrap="square" lIns="0" tIns="0" rIns="0" bIns="0" rtlCol="0" anchor="b" anchorCtr="0">
            <a:spAutoFit/>
          </a:bodyPr>
          <a:lstStyle>
            <a:lvl1pPr>
              <a:defRPr lang="en-US" sz="8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1170432" y="7954639"/>
            <a:ext cx="18288000" cy="492442"/>
          </a:xfrm>
          <a:noFill/>
        </p:spPr>
        <p:txBody>
          <a:bodyPr lIns="0" tIns="0" rIns="0" bIns="0">
            <a:spAutoFit/>
          </a:bodyPr>
          <a:lstStyle>
            <a:lvl1pPr marL="0" indent="0">
              <a:spcBef>
                <a:spcPts val="0"/>
              </a:spcBef>
              <a:spcAft>
                <a:spcPts val="0"/>
              </a:spcAft>
              <a:buFont typeface="Arial" panose="020B0604020202020204" pitchFamily="34" charset="0"/>
              <a:buNone/>
              <a:defRPr sz="3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93658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885607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233876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547807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146616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36595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4182803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37766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lIns="0" tIns="0" rIns="0" bIns="0" anchor="b" anchorCtr="0">
            <a:spAutoFit/>
          </a:bodyPr>
          <a:lstStyle>
            <a:lvl1pPr algn="l" defTabSz="1865484" rtl="0" eaLnBrk="1" latinLnBrk="0" hangingPunct="1">
              <a:lnSpc>
                <a:spcPct val="90000"/>
              </a:lnSpc>
              <a:spcBef>
                <a:spcPct val="0"/>
              </a:spcBef>
              <a:buNone/>
              <a:defRPr lang="en-US" sz="8000" b="0" kern="1200" cap="none" spc="-10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68898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lIns="0" tIns="0" rIns="0" bIns="0" anchor="b" anchorCtr="0">
            <a:spAutoFit/>
          </a:bodyPr>
          <a:lstStyle>
            <a:lvl1pPr algn="l" defTabSz="1865484" rtl="0" eaLnBrk="1" latinLnBrk="0" hangingPunct="1">
              <a:lnSpc>
                <a:spcPct val="90000"/>
              </a:lnSpc>
              <a:spcBef>
                <a:spcPct val="0"/>
              </a:spcBef>
              <a:buNone/>
              <a:defRPr lang="en-US" sz="8000" b="0" kern="1200" cap="none" spc="-10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5799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lIns="0" tIns="0" rIns="0" bIns="0" anchor="b" anchorCtr="0">
            <a:spAutoFit/>
          </a:bodyPr>
          <a:lstStyle>
            <a:lvl1pPr algn="l" defTabSz="1865484" rtl="0" eaLnBrk="1" latinLnBrk="0" hangingPunct="1">
              <a:lnSpc>
                <a:spcPct val="90000"/>
              </a:lnSpc>
              <a:spcBef>
                <a:spcPct val="0"/>
              </a:spcBef>
              <a:buNone/>
              <a:defRPr lang="en-US" sz="8000"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49457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lIns="0" tIns="0" rIns="0" bIns="0" anchor="b" anchorCtr="0">
            <a:spAutoFit/>
          </a:bodyPr>
          <a:lstStyle>
            <a:lvl1pPr algn="l" defTabSz="1865484" rtl="0" eaLnBrk="1" latinLnBrk="0" hangingPunct="1">
              <a:lnSpc>
                <a:spcPct val="90000"/>
              </a:lnSpc>
              <a:spcBef>
                <a:spcPct val="0"/>
              </a:spcBef>
              <a:buNone/>
              <a:defRPr lang="en-US" sz="8000"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98694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15654526" y="4399152"/>
            <a:ext cx="7520940" cy="752094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457200" indent="-457200" algn="ctr">
              <a:buNone/>
              <a:defRPr lang="en-US" sz="3600" b="1">
                <a:solidFill>
                  <a:schemeClr val="tx1"/>
                </a:solidFill>
                <a:latin typeface="+mn-lt"/>
              </a:defRPr>
            </a:lvl1pPr>
          </a:lstStyle>
          <a:p>
            <a:pPr marL="457200" lvl="0" indent="-4572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2491862" y="6413502"/>
            <a:ext cx="5412960" cy="2954656"/>
          </a:xfrm>
        </p:spPr>
        <p:txBody>
          <a:bodyPr anchor="t"/>
          <a:lstStyle>
            <a:lvl1pPr marL="0" indent="0">
              <a:spcBef>
                <a:spcPts val="0"/>
              </a:spcBef>
              <a:buNone/>
              <a:defRPr sz="64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1105464" y="4399153"/>
            <a:ext cx="1386400" cy="1208534"/>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6000" dirty="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2491862" y="9927753"/>
            <a:ext cx="541296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1294088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1176526" y="914400"/>
            <a:ext cx="12718868" cy="1107996"/>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14456228" y="584201"/>
            <a:ext cx="9318172" cy="12544426"/>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2152760" y="3733728"/>
            <a:ext cx="11088240" cy="6248544"/>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4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1168401" y="2870200"/>
            <a:ext cx="10423526"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1274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609600" y="584201"/>
            <a:ext cx="23164800" cy="12544426"/>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1176527" y="5793603"/>
            <a:ext cx="7180074" cy="2215991"/>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8923525" y="2981294"/>
            <a:ext cx="13758674" cy="775341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4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251042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95544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1176527" y="914400"/>
            <a:ext cx="9821674" cy="2215992"/>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1168402" y="3632200"/>
            <a:ext cx="9821676" cy="40872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12192000" y="0"/>
            <a:ext cx="12192000" cy="13716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4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458862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1176527" y="914400"/>
            <a:ext cx="9821674" cy="2215992"/>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1168402" y="3632201"/>
            <a:ext cx="9821676" cy="40872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12192000" y="0"/>
            <a:ext cx="12192000" cy="13716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4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1961517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1168400" y="5596572"/>
            <a:ext cx="9326880" cy="1477328"/>
          </a:xfrm>
          <a:noFill/>
        </p:spPr>
        <p:txBody>
          <a:bodyPr wrap="square" lIns="0" tIns="0" rIns="0" bIns="0" anchor="b" anchorCtr="0">
            <a:spAutoFit/>
          </a:bodyPr>
          <a:lstStyle>
            <a:lvl1pPr>
              <a:defRPr sz="9600" spc="-10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1168399" y="9694929"/>
            <a:ext cx="7797802" cy="492442"/>
          </a:xfrm>
          <a:noFill/>
        </p:spPr>
        <p:txBody>
          <a:bodyPr wrap="square" lIns="0" tIns="0" rIns="0" bIns="0" anchor="b" anchorCtr="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1168399" y="10212280"/>
            <a:ext cx="7797802"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8045967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1168400" y="5596572"/>
            <a:ext cx="9326880" cy="1477328"/>
          </a:xfrm>
          <a:noFill/>
        </p:spPr>
        <p:txBody>
          <a:bodyPr wrap="square" lIns="0" tIns="0" rIns="0" bIns="0" anchor="b" anchorCtr="0">
            <a:spAutoFit/>
          </a:bodyPr>
          <a:lstStyle>
            <a:lvl1pPr>
              <a:defRPr sz="9600" spc="-10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1168399" y="9694929"/>
            <a:ext cx="7797802" cy="492442"/>
          </a:xfrm>
          <a:noFill/>
        </p:spPr>
        <p:txBody>
          <a:bodyPr wrap="square" lIns="0" tIns="0" rIns="0" bIns="0" anchor="b" anchorCtr="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1168399" y="10212280"/>
            <a:ext cx="7797802"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15921812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7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156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168400" y="12322633"/>
            <a:ext cx="8964248"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527128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0" y="2873377"/>
            <a:ext cx="2203767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3" y="12538077"/>
            <a:ext cx="24384002"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481368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3513892" y="2209800"/>
            <a:ext cx="16753028" cy="6241008"/>
          </a:xfrm>
        </p:spPr>
        <p:txBody>
          <a:bodyPr anchor="b">
            <a:normAutofit/>
          </a:bodyPr>
          <a:lstStyle>
            <a:lvl1pPr algn="ctr">
              <a:lnSpc>
                <a:spcPct val="110000"/>
              </a:lnSpc>
              <a:defRPr sz="56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5816078" y="8884771"/>
            <a:ext cx="12148656" cy="1968046"/>
          </a:xfrm>
        </p:spPr>
        <p:txBody>
          <a:bodyPr>
            <a:normAutofit/>
          </a:bodyPr>
          <a:lstStyle>
            <a:lvl1pPr marL="0" indent="0" algn="ctr">
              <a:lnSpc>
                <a:spcPct val="100000"/>
              </a:lnSpc>
              <a:buNone/>
              <a:defRPr sz="4000" i="0" spc="320" baseline="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69340217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21012913" y="10149841"/>
            <a:ext cx="5295334" cy="730250"/>
          </a:xfrm>
        </p:spPr>
        <p:txBody>
          <a:bodyPr/>
          <a:lstStyle/>
          <a:p>
            <a:endParaRPr lang="en-US" dirty="0"/>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20903185" y="2816353"/>
            <a:ext cx="5540998" cy="730250"/>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23116033" y="6272785"/>
            <a:ext cx="1091822" cy="1160058"/>
          </a:xfrm>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599555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184897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2101756" y="3651249"/>
            <a:ext cx="8947244" cy="4087273"/>
          </a:xfrm>
        </p:spPr>
        <p:txBody>
          <a:bodyPr/>
          <a:lstStyle>
            <a:lvl2pPr marL="548640" indent="0">
              <a:buFontTx/>
              <a:buNone/>
              <a:defRPr/>
            </a:lvl2pPr>
            <a:lvl3pPr marL="1005840">
              <a:defRPr/>
            </a:lvl3pPr>
            <a:lvl4pPr marL="1097280" indent="0">
              <a:buFontTx/>
              <a:buNone/>
              <a:defRPr/>
            </a:lvl4pPr>
            <a:lvl5pPr marL="146304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11689081" y="3651249"/>
            <a:ext cx="10033886"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6419861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2143126" y="3670438"/>
            <a:ext cx="8905876" cy="1647824"/>
          </a:xfrm>
        </p:spPr>
        <p:txBody>
          <a:bodyPr anchor="b">
            <a:normAutofit/>
          </a:bodyPr>
          <a:lstStyle>
            <a:lvl1pPr marL="0" indent="0">
              <a:buNone/>
              <a:defRPr sz="4000" b="1" i="0" cap="all" spc="600" baseline="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2143124" y="5435602"/>
            <a:ext cx="8905876" cy="4087273"/>
          </a:xfrm>
        </p:spPr>
        <p:txBody>
          <a:bodyPr/>
          <a:lstStyle>
            <a:lvl2pPr marL="548640" indent="0">
              <a:buFontTx/>
              <a:buNone/>
              <a:defRPr/>
            </a:lvl2pPr>
            <a:lvl3pPr marL="1097280">
              <a:defRPr/>
            </a:lvl3pPr>
            <a:lvl4pPr marL="1188720" indent="0">
              <a:buFontTx/>
              <a:buNone/>
              <a:defRPr/>
            </a:lvl4pPr>
            <a:lvl5pPr marL="16459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11689081" y="3670438"/>
            <a:ext cx="10033886" cy="1647824"/>
          </a:xfrm>
        </p:spPr>
        <p:txBody>
          <a:bodyPr anchor="b">
            <a:normAutofit/>
          </a:bodyPr>
          <a:lstStyle>
            <a:lvl1pPr marL="0" indent="0">
              <a:buNone/>
              <a:defRPr sz="4000" b="1" i="0" cap="all" spc="600" baseline="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11689081" y="5435601"/>
            <a:ext cx="10033886" cy="3225498"/>
          </a:xfrm>
        </p:spPr>
        <p:txBody>
          <a:bodyPr/>
          <a:lstStyle>
            <a:lvl2pPr marL="914400" indent="0">
              <a:buNone/>
              <a:defRPr/>
            </a:lvl2pPr>
            <a:lvl3pPr marL="1097280">
              <a:defRPr/>
            </a:lvl3pPr>
            <a:lvl4pPr marL="1188720" indent="0">
              <a:buFontTx/>
              <a:buNone/>
              <a:defRPr/>
            </a:lvl4pPr>
            <a:lvl5pPr marL="16459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dirty="0"/>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763874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2127267" y="2779649"/>
            <a:ext cx="8340710" cy="196977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10963275" y="914400"/>
            <a:ext cx="11125202" cy="11887200"/>
          </a:xfrm>
        </p:spPr>
        <p:txBody>
          <a:bodyPr>
            <a:normAutofit/>
          </a:bodyPr>
          <a:lstStyle>
            <a:lvl1pPr>
              <a:defRPr sz="5600"/>
            </a:lvl1pPr>
            <a:lvl2pPr>
              <a:defRPr sz="4800"/>
            </a:lvl2pPr>
            <a:lvl3pPr>
              <a:defRPr sz="4000"/>
            </a:lvl3pPr>
            <a:lvl4pPr>
              <a:defRPr sz="3600"/>
            </a:lvl4pPr>
            <a:lvl5pPr>
              <a:defRPr sz="36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2127267" y="4749417"/>
            <a:ext cx="8340710" cy="492443"/>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40978844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81" y="6134115"/>
            <a:ext cx="9591746" cy="1447769"/>
          </a:xfrm>
        </p:spPr>
        <p:txBody>
          <a:bodyPr wrap="square" anchor="ctr">
            <a:spAutoFit/>
          </a:bodyPr>
          <a:lstStyle>
            <a:lvl1pPr>
              <a:defRPr sz="9408" baseline="0">
                <a:gradFill>
                  <a:gsLst>
                    <a:gs pos="1250">
                      <a:schemeClr val="tx1"/>
                    </a:gs>
                    <a:gs pos="100000">
                      <a:schemeClr val="tx1"/>
                    </a:gs>
                  </a:gsLst>
                  <a:lin ang="5400000" scaled="0"/>
                </a:gradFill>
                <a:latin typeface="Bembo" panose="02020502050201020203" pitchFamily="18" charset="0"/>
              </a:defRPr>
            </a:lvl1pPr>
          </a:lstStyle>
          <a:p>
            <a:r>
              <a:rPr lang="en-US"/>
              <a:t>Square photo layout</a:t>
            </a:r>
          </a:p>
        </p:txBody>
      </p:sp>
      <p:sp>
        <p:nvSpPr>
          <p:cNvPr id="7" name="Picture Placeholder 4"/>
          <p:cNvSpPr>
            <a:spLocks noGrp="1" noChangeAspect="1"/>
          </p:cNvSpPr>
          <p:nvPr>
            <p:ph type="pic" sz="quarter" idx="10"/>
          </p:nvPr>
        </p:nvSpPr>
        <p:spPr bwMode="ltGray">
          <a:xfrm>
            <a:off x="10668700" y="0"/>
            <a:ext cx="13715300" cy="13712200"/>
          </a:xfrm>
          <a:prstGeom prst="rect">
            <a:avLst/>
          </a:prstGeom>
          <a:blipFill>
            <a:blip r:embed="rId2"/>
            <a:stretch>
              <a:fillRect/>
            </a:stretch>
          </a:blipFill>
        </p:spPr>
        <p:txBody>
          <a:bodyPr tIns="548640" anchor="ctr" anchorCtr="0">
            <a:noAutofit/>
          </a:bodyPr>
          <a:lstStyle>
            <a:lvl1pPr marL="0" indent="0" algn="ctr">
              <a:buNone/>
              <a:defRPr sz="3134"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9033703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2491862" y="6413502"/>
            <a:ext cx="13812168" cy="984885"/>
          </a:xfrm>
        </p:spPr>
        <p:txBody>
          <a:bodyPr anchor="t"/>
          <a:lstStyle>
            <a:lvl1pPr marL="0" indent="0">
              <a:spcBef>
                <a:spcPts val="0"/>
              </a:spcBef>
              <a:buNone/>
              <a:defRPr sz="64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958207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1290468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8030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311437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verticaal">
    <p:spTree>
      <p:nvGrpSpPr>
        <p:cNvPr id="1" name=""/>
        <p:cNvGrpSpPr/>
        <p:nvPr/>
      </p:nvGrpSpPr>
      <p:grpSpPr>
        <a:xfrm>
          <a:off x="0" y="0"/>
          <a:ext cx="0" cy="0"/>
          <a:chOff x="0" y="0"/>
          <a:chExt cx="0" cy="0"/>
        </a:xfrm>
      </p:grpSpPr>
      <p:sp>
        <p:nvSpPr>
          <p:cNvPr id="38" name="Afbeelding"/>
          <p:cNvSpPr>
            <a:spLocks noGrp="1"/>
          </p:cNvSpPr>
          <p:nvPr>
            <p:ph type="pic" sz="half" idx="13"/>
          </p:nvPr>
        </p:nvSpPr>
        <p:spPr>
          <a:xfrm>
            <a:off x="13165980" y="1651818"/>
            <a:ext cx="9525001" cy="10768781"/>
          </a:xfrm>
          <a:prstGeom prst="rect">
            <a:avLst/>
          </a:prstGeom>
        </p:spPr>
        <p:txBody>
          <a:bodyPr lIns="91439" tIns="45719" rIns="91439" bIns="45719" anchor="t">
            <a:noAutofit/>
          </a:bodyPr>
          <a:lstStyle/>
          <a:p>
            <a:r>
              <a:rPr lang="de-DE"/>
              <a:t>Bild durch Klicken auf Symbol hinzufügen</a:t>
            </a:r>
            <a:endParaRPr/>
          </a:p>
        </p:txBody>
      </p:sp>
      <p:sp>
        <p:nvSpPr>
          <p:cNvPr id="39" name="Titeltekst"/>
          <p:cNvSpPr txBox="1">
            <a:spLocks noGrp="1"/>
          </p:cNvSpPr>
          <p:nvPr>
            <p:ph type="title" hasCustomPrompt="1"/>
          </p:nvPr>
        </p:nvSpPr>
        <p:spPr>
          <a:xfrm>
            <a:off x="1651000" y="5107146"/>
            <a:ext cx="10223500" cy="1395254"/>
          </a:xfrm>
          <a:prstGeom prst="rect">
            <a:avLst/>
          </a:prstGeom>
        </p:spPr>
        <p:txBody>
          <a:bodyPr anchor="b"/>
          <a:lstStyle>
            <a:lvl1pPr>
              <a:defRPr sz="8400"/>
            </a:lvl1pPr>
          </a:lstStyle>
          <a:p>
            <a:r>
              <a:rPr lang="de-AT" dirty="0" err="1"/>
              <a:t>Titletext</a:t>
            </a:r>
            <a:endParaRPr dirty="0"/>
          </a:p>
        </p:txBody>
      </p:sp>
      <p:sp>
        <p:nvSpPr>
          <p:cNvPr id="40" name="Hoofdtekst - niveau één…"/>
          <p:cNvSpPr txBox="1">
            <a:spLocks noGrp="1"/>
          </p:cNvSpPr>
          <p:nvPr>
            <p:ph type="body" sz="quarter" idx="1" hasCustomPrompt="1"/>
          </p:nvPr>
        </p:nvSpPr>
        <p:spPr>
          <a:xfrm>
            <a:off x="1651000" y="6527800"/>
            <a:ext cx="10223500" cy="3426579"/>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rPr lang="de-AT" dirty="0"/>
              <a:t>Header 1</a:t>
            </a:r>
          </a:p>
          <a:p>
            <a:r>
              <a:rPr lang="de-AT" dirty="0"/>
              <a:t>	Header 2</a:t>
            </a:r>
          </a:p>
          <a:p>
            <a:r>
              <a:rPr lang="de-AT" dirty="0"/>
              <a:t>	Header3</a:t>
            </a:r>
          </a:p>
          <a:p>
            <a:r>
              <a:rPr lang="de-AT" dirty="0"/>
              <a:t>		Header 4</a:t>
            </a:r>
            <a:endParaRPr dirty="0"/>
          </a:p>
        </p:txBody>
      </p:sp>
      <p:sp>
        <p:nvSpPr>
          <p:cNvPr id="41"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1954598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23452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5836447"/>
            <a:ext cx="18288000" cy="1231106"/>
          </a:xfrm>
          <a:noFill/>
        </p:spPr>
        <p:txBody>
          <a:bodyPr lIns="0" tIns="0" rIns="0" bIns="0" anchor="b" anchorCtr="0">
            <a:spAutoFit/>
          </a:bodyPr>
          <a:lstStyle>
            <a:lvl1pPr>
              <a:defRPr sz="8000" spc="-10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182880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3714656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1168401" y="2876551"/>
            <a:ext cx="5064126" cy="1231106"/>
          </a:xfrm>
        </p:spPr>
        <p:txBody>
          <a:bodyPr anchor="t"/>
          <a:lstStyle>
            <a:lvl1pPr marL="0" indent="0">
              <a:spcBef>
                <a:spcPts val="0"/>
              </a:spcBef>
              <a:buNone/>
              <a:defRPr sz="4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1168401" y="4566231"/>
            <a:ext cx="5064126" cy="3200876"/>
          </a:xfrm>
        </p:spPr>
        <p:txBody>
          <a:bodyPr vert="horz" wrap="square" lIns="0" tIns="0" rIns="0" bIns="0" rtlCol="0">
            <a:spAutoFit/>
          </a:bodyPr>
          <a:lstStyle>
            <a:lvl1pPr>
              <a:defRPr lang="en-US" sz="3200" dirty="0"/>
            </a:lvl1pPr>
            <a:lvl2pPr>
              <a:defRPr lang="en-US" sz="3200" dirty="0"/>
            </a:lvl2pPr>
            <a:lvl3pPr>
              <a:defRPr lang="en-US" sz="3200" dirty="0"/>
            </a:lvl3pPr>
            <a:lvl4pPr>
              <a:defRPr lang="en-US" sz="2800" dirty="0"/>
            </a:lvl4pPr>
            <a:lvl5pPr>
              <a:defRPr lang="en-US" sz="2800" dirty="0"/>
            </a:lvl5pPr>
          </a:lstStyle>
          <a:p>
            <a:pPr marL="282576" lvl="0" indent="-282576"/>
            <a:r>
              <a:rPr lang="en-US"/>
              <a:t>Click to edit Master text styles</a:t>
            </a:r>
          </a:p>
          <a:p>
            <a:pPr marL="282576" lvl="1" indent="-282576"/>
            <a:r>
              <a:rPr lang="en-US"/>
              <a:t>Second level</a:t>
            </a:r>
          </a:p>
          <a:p>
            <a:pPr marL="282576" lvl="2" indent="-282576"/>
            <a:r>
              <a:rPr lang="en-US"/>
              <a:t>Third level</a:t>
            </a:r>
          </a:p>
          <a:p>
            <a:pPr marL="282576" lvl="3" indent="-282576"/>
            <a:r>
              <a:rPr lang="en-US"/>
              <a:t>Fourth level</a:t>
            </a:r>
          </a:p>
          <a:p>
            <a:pPr marL="282576" lvl="4" indent="-282576"/>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6826250" y="2876551"/>
            <a:ext cx="5067300" cy="1231106"/>
          </a:xfrm>
        </p:spPr>
        <p:txBody>
          <a:bodyPr anchor="t"/>
          <a:lstStyle>
            <a:lvl1pPr marL="0" indent="0">
              <a:spcBef>
                <a:spcPts val="0"/>
              </a:spcBef>
              <a:buNone/>
              <a:defRPr sz="4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6826251" y="4552951"/>
            <a:ext cx="5064126" cy="3200876"/>
          </a:xfrm>
        </p:spPr>
        <p:txBody>
          <a:bodyPr vert="horz" wrap="square" lIns="0" tIns="0" rIns="0" bIns="0" rtlCol="0">
            <a:spAutoFit/>
          </a:bodyPr>
          <a:lstStyle>
            <a:lvl1pPr>
              <a:defRPr lang="en-US" sz="3200" dirty="0"/>
            </a:lvl1pPr>
            <a:lvl2pPr>
              <a:defRPr lang="en-US" sz="3200" dirty="0"/>
            </a:lvl2pPr>
            <a:lvl3pPr>
              <a:defRPr lang="en-US" sz="3200" dirty="0"/>
            </a:lvl3pPr>
            <a:lvl4pPr>
              <a:defRPr lang="en-US" sz="2800" dirty="0"/>
            </a:lvl4pPr>
            <a:lvl5pPr>
              <a:defRPr lang="en-US" sz="2800" dirty="0"/>
            </a:lvl5pPr>
          </a:lstStyle>
          <a:p>
            <a:pPr marL="282576" lvl="0" indent="-282576"/>
            <a:r>
              <a:rPr lang="en-US"/>
              <a:t>Click to edit Master text styles</a:t>
            </a:r>
          </a:p>
          <a:p>
            <a:pPr marL="282576" lvl="1" indent="-282576"/>
            <a:r>
              <a:rPr lang="en-US"/>
              <a:t>Second level</a:t>
            </a:r>
          </a:p>
          <a:p>
            <a:pPr marL="282576" lvl="2" indent="-282576"/>
            <a:r>
              <a:rPr lang="en-US"/>
              <a:t>Third level</a:t>
            </a:r>
          </a:p>
          <a:p>
            <a:pPr marL="282576" lvl="3" indent="-282576"/>
            <a:r>
              <a:rPr lang="en-US"/>
              <a:t>Fourth level</a:t>
            </a:r>
          </a:p>
          <a:p>
            <a:pPr marL="282576" lvl="4" indent="-282576"/>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12488417" y="2876551"/>
            <a:ext cx="5064126" cy="1231106"/>
          </a:xfrm>
        </p:spPr>
        <p:txBody>
          <a:bodyPr anchor="t"/>
          <a:lstStyle>
            <a:lvl1pPr marL="0" indent="0">
              <a:spcBef>
                <a:spcPts val="0"/>
              </a:spcBef>
              <a:buNone/>
              <a:defRPr sz="4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12488417" y="4566231"/>
            <a:ext cx="5064126" cy="3200876"/>
          </a:xfrm>
        </p:spPr>
        <p:txBody>
          <a:bodyPr vert="horz" wrap="square" lIns="0" tIns="0" rIns="0" bIns="0" rtlCol="0">
            <a:spAutoFit/>
          </a:bodyPr>
          <a:lstStyle>
            <a:lvl1pPr>
              <a:defRPr lang="en-US" sz="3200" dirty="0"/>
            </a:lvl1pPr>
            <a:lvl2pPr>
              <a:defRPr lang="en-US" sz="3200" dirty="0"/>
            </a:lvl2pPr>
            <a:lvl3pPr>
              <a:defRPr lang="en-US" sz="3200" dirty="0"/>
            </a:lvl3pPr>
            <a:lvl4pPr>
              <a:defRPr lang="en-US" sz="2800" dirty="0"/>
            </a:lvl4pPr>
            <a:lvl5pPr>
              <a:defRPr lang="en-US" sz="2800" dirty="0"/>
            </a:lvl5pPr>
          </a:lstStyle>
          <a:p>
            <a:pPr marL="282576" lvl="0" indent="-282576"/>
            <a:r>
              <a:rPr lang="en-US"/>
              <a:t>Click to edit Master text styles</a:t>
            </a:r>
          </a:p>
          <a:p>
            <a:pPr marL="282576" lvl="1" indent="-282576"/>
            <a:r>
              <a:rPr lang="en-US"/>
              <a:t>Second level</a:t>
            </a:r>
          </a:p>
          <a:p>
            <a:pPr marL="282576" lvl="2" indent="-282576"/>
            <a:r>
              <a:rPr lang="en-US"/>
              <a:t>Third level</a:t>
            </a:r>
          </a:p>
          <a:p>
            <a:pPr marL="282576" lvl="3" indent="-282576"/>
            <a:r>
              <a:rPr lang="en-US"/>
              <a:t>Fourth level</a:t>
            </a:r>
          </a:p>
          <a:p>
            <a:pPr marL="282576" lvl="4" indent="-282576"/>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18146266" y="2876551"/>
            <a:ext cx="5067300" cy="1231106"/>
          </a:xfrm>
        </p:spPr>
        <p:txBody>
          <a:bodyPr anchor="t"/>
          <a:lstStyle>
            <a:lvl1pPr marL="0" indent="0">
              <a:spcBef>
                <a:spcPts val="0"/>
              </a:spcBef>
              <a:buNone/>
              <a:defRPr sz="4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18146267" y="4552951"/>
            <a:ext cx="5064126" cy="3200876"/>
          </a:xfrm>
        </p:spPr>
        <p:txBody>
          <a:bodyPr vert="horz" wrap="square" lIns="0" tIns="0" rIns="0" bIns="0" rtlCol="0">
            <a:spAutoFit/>
          </a:bodyPr>
          <a:lstStyle>
            <a:lvl1pPr>
              <a:defRPr lang="en-US" sz="3200"/>
            </a:lvl1pPr>
            <a:lvl2pPr>
              <a:defRPr lang="en-US" sz="3200"/>
            </a:lvl2pPr>
            <a:lvl3pPr>
              <a:defRPr lang="en-US" sz="3200"/>
            </a:lvl3pPr>
            <a:lvl4pPr>
              <a:defRPr lang="en-US" sz="2800"/>
            </a:lvl4pPr>
            <a:lvl5pPr>
              <a:defRPr lang="en-US" sz="2800" dirty="0"/>
            </a:lvl5pPr>
          </a:lstStyle>
          <a:p>
            <a:pPr marL="282576" lvl="0" indent="-282576"/>
            <a:r>
              <a:rPr lang="en-US"/>
              <a:t>Click to edit Master text styles</a:t>
            </a:r>
          </a:p>
          <a:p>
            <a:pPr marL="282576" lvl="1" indent="-282576"/>
            <a:r>
              <a:rPr lang="en-US"/>
              <a:t>Second level</a:t>
            </a:r>
          </a:p>
          <a:p>
            <a:pPr marL="282576" lvl="2" indent="-282576"/>
            <a:r>
              <a:rPr lang="en-US"/>
              <a:t>Third level</a:t>
            </a:r>
          </a:p>
          <a:p>
            <a:pPr marL="282576" lvl="3" indent="-282576"/>
            <a:r>
              <a:rPr lang="en-US"/>
              <a:t>Fourth level</a:t>
            </a:r>
          </a:p>
          <a:p>
            <a:pPr marL="282576" lvl="4" indent="-282576"/>
            <a:r>
              <a:rPr lang="en-US"/>
              <a:t>Fifth level</a:t>
            </a:r>
            <a:endParaRPr lang="en-US" dirty="0"/>
          </a:p>
        </p:txBody>
      </p:sp>
    </p:spTree>
    <p:extLst>
      <p:ext uri="{BB962C8B-B14F-4D97-AF65-F5344CB8AC3E}">
        <p14:creationId xmlns:p14="http://schemas.microsoft.com/office/powerpoint/2010/main" val="18850304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7696610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929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401" y="2870200"/>
            <a:ext cx="10423526"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79376" y="2870200"/>
            <a:ext cx="10439400"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4131249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p:cNvSpPr>
            <a:spLocks noGrp="1"/>
          </p:cNvSpPr>
          <p:nvPr>
            <p:ph type="body" sz="quarter" idx="10"/>
          </p:nvPr>
        </p:nvSpPr>
        <p:spPr>
          <a:xfrm>
            <a:off x="1168400"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5084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16840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33500" indent="-30480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1279525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71600" indent="-27305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9272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1177927"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12788903"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36729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psommingstekens">
    <p:spTree>
      <p:nvGrpSpPr>
        <p:cNvPr id="1" name=""/>
        <p:cNvGrpSpPr/>
        <p:nvPr/>
      </p:nvGrpSpPr>
      <p:grpSpPr>
        <a:xfrm>
          <a:off x="0" y="0"/>
          <a:ext cx="0" cy="0"/>
          <a:chOff x="0" y="0"/>
          <a:chExt cx="0" cy="0"/>
        </a:xfrm>
      </p:grpSpPr>
      <p:sp>
        <p:nvSpPr>
          <p:cNvPr id="75" name="Hoofdtekst - niveau één…"/>
          <p:cNvSpPr txBox="1">
            <a:spLocks noGrp="1"/>
          </p:cNvSpPr>
          <p:nvPr>
            <p:ph type="body" idx="1" hasCustomPrompt="1"/>
          </p:nvPr>
        </p:nvSpPr>
        <p:spPr>
          <a:xfrm>
            <a:off x="1689100" y="1778000"/>
            <a:ext cx="21005800" cy="7578998"/>
          </a:xfrm>
          <a:prstGeom prst="rect">
            <a:avLst/>
          </a:prstGeom>
        </p:spPr>
        <p:txBody>
          <a:bodyPr anchor="t" anchorCtr="0"/>
          <a:lstStyle>
            <a:lvl1pPr>
              <a:defRPr sz="4800"/>
            </a:lvl1pPr>
            <a:lvl2pPr>
              <a:defRPr sz="4800"/>
            </a:lvl2pPr>
            <a:lvl3pPr>
              <a:defRPr sz="4800"/>
            </a:lvl3pPr>
            <a:lvl4pPr>
              <a:defRPr sz="4800"/>
            </a:lvl4pPr>
            <a:lvl5pPr>
              <a:defRPr sz="4800"/>
            </a:lvl5pPr>
          </a:lstStyle>
          <a:p>
            <a:r>
              <a:rPr lang="de-AT" dirty="0"/>
              <a:t>Headertext 1</a:t>
            </a:r>
            <a:endParaRPr dirty="0"/>
          </a:p>
          <a:p>
            <a:pPr lvl="1"/>
            <a:r>
              <a:rPr lang="de-AT" dirty="0"/>
              <a:t>Headertext 2</a:t>
            </a:r>
            <a:endParaRPr dirty="0"/>
          </a:p>
          <a:p>
            <a:pPr lvl="2"/>
            <a:r>
              <a:rPr lang="de-AT" dirty="0"/>
              <a:t>Headertext 3</a:t>
            </a:r>
            <a:endParaRPr dirty="0"/>
          </a:p>
          <a:p>
            <a:pPr lvl="3"/>
            <a:r>
              <a:rPr lang="de-AT" dirty="0"/>
              <a:t>Headertext 4</a:t>
            </a:r>
            <a:endParaRPr dirty="0"/>
          </a:p>
          <a:p>
            <a:pPr lvl="4"/>
            <a:r>
              <a:rPr lang="de-AT" dirty="0"/>
              <a:t>Headertext 5</a:t>
            </a:r>
            <a:endParaRPr dirty="0"/>
          </a:p>
        </p:txBody>
      </p:sp>
      <p:sp>
        <p:nvSpPr>
          <p:cNvPr id="76"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170434" y="2876550"/>
            <a:ext cx="6528816" cy="1354216"/>
          </a:xfrm>
        </p:spPr>
        <p:txBody>
          <a:bodyPr anchor="t"/>
          <a:lstStyle>
            <a:lvl1pPr marL="0" indent="0">
              <a:spcBef>
                <a:spcPts val="0"/>
              </a:spcBef>
              <a:buNone/>
              <a:defRPr sz="44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170434" y="4781550"/>
            <a:ext cx="6528816" cy="3520964"/>
          </a:xfrm>
        </p:spPr>
        <p:txBody>
          <a:bodyPr wrap="square">
            <a:spAutoFit/>
          </a:bodyPr>
          <a:lstStyle>
            <a:lvl1pPr marL="352426" indent="-352426">
              <a:defRPr lang="en-US" sz="4000" dirty="0"/>
            </a:lvl1pPr>
            <a:lvl2pPr marL="644526" indent="-301626">
              <a:defRPr lang="en-US" sz="3600" dirty="0"/>
            </a:lvl2pPr>
            <a:lvl3pPr marL="933450" indent="-276226">
              <a:defRPr lang="en-US" dirty="0"/>
            </a:lvl3pPr>
            <a:lvl4pPr marL="1190626" indent="-257176">
              <a:defRPr lang="en-US" dirty="0"/>
            </a:lvl4pPr>
            <a:lvl5pPr marL="1463676" indent="-2444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927592" y="2876550"/>
            <a:ext cx="6528816" cy="1354216"/>
          </a:xfrm>
        </p:spPr>
        <p:txBody>
          <a:bodyPr anchor="t"/>
          <a:lstStyle>
            <a:lvl1pPr marL="0" indent="0">
              <a:spcBef>
                <a:spcPts val="0"/>
              </a:spcBef>
              <a:buNone/>
              <a:defRPr sz="44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927592" y="476827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684750" y="2876550"/>
            <a:ext cx="6528816" cy="1354216"/>
          </a:xfrm>
        </p:spPr>
        <p:txBody>
          <a:bodyPr anchor="t"/>
          <a:lstStyle>
            <a:lvl1pPr marL="0" indent="0">
              <a:spcBef>
                <a:spcPts val="0"/>
              </a:spcBef>
              <a:buNone/>
              <a:defRPr sz="44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684750" y="478155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9025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168401" y="2876550"/>
            <a:ext cx="5064126" cy="1107996"/>
          </a:xfrm>
        </p:spPr>
        <p:txBody>
          <a:bodyPr anchor="t"/>
          <a:lstStyle>
            <a:lvl1pPr marL="0" indent="0">
              <a:spcBef>
                <a:spcPts val="0"/>
              </a:spcBef>
              <a:buNone/>
              <a:defRPr sz="36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1"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826250" y="2876551"/>
            <a:ext cx="5067300" cy="1107996"/>
          </a:xfrm>
        </p:spPr>
        <p:txBody>
          <a:bodyPr vert="horz" wrap="square" lIns="0" tIns="0" rIns="0" bIns="0" rtlCol="0" anchor="t">
            <a:spAutoFit/>
          </a:bodyPr>
          <a:lstStyle>
            <a:lvl1pPr>
              <a:defRPr lang="en-US" sz="36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826251"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488417" y="2876551"/>
            <a:ext cx="5064126" cy="1107996"/>
          </a:xfrm>
        </p:spPr>
        <p:txBody>
          <a:bodyPr vert="horz" wrap="square" lIns="0" tIns="0" rIns="0" bIns="0" rtlCol="0" anchor="t">
            <a:spAutoFit/>
          </a:bodyPr>
          <a:lstStyle>
            <a:lvl1pPr>
              <a:defRPr lang="en-US" sz="36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488417"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8146266" y="2876551"/>
            <a:ext cx="5067300" cy="1107996"/>
          </a:xfrm>
        </p:spPr>
        <p:txBody>
          <a:bodyPr vert="horz" wrap="square" lIns="0" tIns="0" rIns="0" bIns="0" rtlCol="0" anchor="t">
            <a:spAutoFit/>
          </a:bodyPr>
          <a:lstStyle>
            <a:lvl1pPr>
              <a:defRPr lang="en-US" sz="36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8146267"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11607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168400"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0"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014"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014"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7628"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7628"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7242"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7242"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6856" y="2876551"/>
            <a:ext cx="3931920" cy="984886"/>
          </a:xfrm>
        </p:spPr>
        <p:txBody>
          <a:bodyPr anchor="t"/>
          <a:lstStyle>
            <a:lvl1pPr marL="0" indent="0">
              <a:spcBef>
                <a:spcPts val="0"/>
              </a:spcBef>
              <a:buNone/>
              <a:defRPr sz="32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6856"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894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36293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528" y="5750004"/>
            <a:ext cx="8255384" cy="2215992"/>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920669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1"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99572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76526" y="4032407"/>
            <a:ext cx="8316724" cy="221599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401" y="7071081"/>
            <a:ext cx="8324850" cy="677108"/>
          </a:xfrm>
        </p:spPr>
        <p:txBody>
          <a:bodyPr/>
          <a:lstStyle>
            <a:lvl1pPr marL="0" indent="0">
              <a:buNone/>
              <a:defRPr sz="44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209697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176526" y="5746830"/>
            <a:ext cx="8319900" cy="2215991"/>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7287568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527" y="5959476"/>
            <a:ext cx="8326250" cy="1723549"/>
          </a:xfrm>
        </p:spPr>
        <p:txBody>
          <a:bodyPr anchor="t"/>
          <a:lstStyle>
            <a:lvl1pPr>
              <a:defRPr sz="56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8000" y="0"/>
            <a:ext cx="13716000" cy="13716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2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7161563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7315200"/>
            <a:ext cx="24384000" cy="64008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72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9215739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 - driemaal">
    <p:spTree>
      <p:nvGrpSpPr>
        <p:cNvPr id="1" name=""/>
        <p:cNvGrpSpPr/>
        <p:nvPr/>
      </p:nvGrpSpPr>
      <p:grpSpPr>
        <a:xfrm>
          <a:off x="0" y="0"/>
          <a:ext cx="0" cy="0"/>
          <a:chOff x="0" y="0"/>
          <a:chExt cx="0" cy="0"/>
        </a:xfrm>
      </p:grpSpPr>
      <p:sp>
        <p:nvSpPr>
          <p:cNvPr id="83" name="Afbeelding"/>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r>
              <a:rPr lang="de-DE"/>
              <a:t>Bild durch Klicken auf Symbol hinzufügen</a:t>
            </a:r>
            <a:endParaRPr/>
          </a:p>
        </p:txBody>
      </p:sp>
      <p:sp>
        <p:nvSpPr>
          <p:cNvPr id="84" name="Afbeelding"/>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r>
              <a:rPr lang="de-DE"/>
              <a:t>Bild durch Klicken auf Symbol hinzufügen</a:t>
            </a:r>
            <a:endParaRPr/>
          </a:p>
        </p:txBody>
      </p:sp>
      <p:sp>
        <p:nvSpPr>
          <p:cNvPr id="85" name="Afbeelding"/>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r>
              <a:rPr lang="de-DE"/>
              <a:t>Bild durch Klicken auf Symbol hinzufügen</a:t>
            </a:r>
            <a:endParaRPr/>
          </a:p>
        </p:txBody>
      </p:sp>
      <p:sp>
        <p:nvSpPr>
          <p:cNvPr id="86"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gradFill>
            <a:gsLst>
              <a:gs pos="100000">
                <a:schemeClr val="accent3"/>
              </a:gs>
              <a:gs pos="8000">
                <a:schemeClr val="accent1"/>
              </a:gs>
            </a:gsLst>
            <a:lin ang="18900000" scaled="1"/>
          </a:gradFill>
        </p:spPr>
        <p:txBody>
          <a:bodyPr wrap="none" bIns="1554480" anchor="ctr">
            <a:noAutofit/>
          </a:bodyPr>
          <a:lstStyle>
            <a:lvl1pPr marL="0" indent="0" algn="ctr">
              <a:buNone/>
              <a:defRPr sz="28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 y="0"/>
            <a:ext cx="11338560" cy="13716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7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5143181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gradFill>
            <a:gsLst>
              <a:gs pos="100000">
                <a:schemeClr val="accent3"/>
              </a:gs>
              <a:gs pos="8000">
                <a:schemeClr val="accent1"/>
              </a:gs>
            </a:gsLst>
            <a:lin ang="18900000" scaled="1"/>
          </a:gradFill>
        </p:spPr>
        <p:txBody>
          <a:bodyPr wrap="none" bIns="1554480" anchor="ctr">
            <a:noAutofit/>
          </a:bodyPr>
          <a:lstStyle>
            <a:lvl1pPr marL="0" indent="0" algn="ctr">
              <a:buNone/>
              <a:defRPr sz="28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3045440" y="0"/>
            <a:ext cx="11338560" cy="13716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7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5800869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526" y="10872256"/>
            <a:ext cx="22037040" cy="1107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4000" cy="9144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41352493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526" y="1732574"/>
            <a:ext cx="22037040" cy="1107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2" y="4572000"/>
            <a:ext cx="24384000" cy="9144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42861415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176526" y="914400"/>
            <a:ext cx="22037040" cy="1107996"/>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398"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10735056" cy="6949440"/>
          </a:xfrm>
          <a:blipFill>
            <a:blip r:embed="rId2"/>
            <a:stretch>
              <a:fillRect/>
            </a:stretch>
          </a:blipFill>
        </p:spPr>
        <p:txBody>
          <a:bodyPr vert="horz" wrap="square" lIns="0" tIns="0" rIns="0" bIns="1005840" rtlCol="0" anchor="ctr" anchorCtr="0">
            <a:noAutofit/>
          </a:bodyPr>
          <a:lstStyle>
            <a:lvl1pPr marL="0" indent="0" algn="ctr">
              <a:buNone/>
              <a:defRPr lang="en-US" sz="20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3720"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78510" y="4051300"/>
            <a:ext cx="10735056" cy="6949440"/>
          </a:xfrm>
          <a:blipFill>
            <a:blip r:embed="rId3"/>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462079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7"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6949440" cy="6949440"/>
          </a:xfrm>
          <a:blipFill>
            <a:blip r:embed="rId2"/>
            <a:stretch>
              <a:fillRect/>
            </a:stretch>
          </a:blipFill>
        </p:spPr>
        <p:txBody>
          <a:bodyPr lIns="0" tIns="0" rIns="0" bIns="1005840" anchor="ctr"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8717281"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8717280" y="4051300"/>
            <a:ext cx="6949440" cy="6949440"/>
          </a:xfrm>
          <a:blipFill>
            <a:blip r:embed="rId3"/>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6268703"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6264126" y="4051300"/>
            <a:ext cx="6949440" cy="6949440"/>
          </a:xfrm>
          <a:blipFill>
            <a:blip r:embed="rId4"/>
            <a:stretch>
              <a:fillRect/>
            </a:stretch>
          </a:blipFill>
        </p:spPr>
        <p:txBody>
          <a:bodyPr lIns="0" tIns="0" rIns="0" bIns="1005840" anchor="ctr"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3210265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5065776" cy="5065776"/>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82781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827816" y="4051300"/>
            <a:ext cx="5065776" cy="5065776"/>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90408"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90408" y="4051300"/>
            <a:ext cx="5065776" cy="5065776"/>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8153000"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8147790" y="4051300"/>
            <a:ext cx="5065776" cy="5065776"/>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5053369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10668001"/>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12124944" cy="5614416"/>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29488" y="10668000"/>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259056" y="4572000"/>
            <a:ext cx="12124944" cy="5614416"/>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2805649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4"/>
            <a:ext cx="22037040" cy="1107996"/>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8046720" cy="4572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39072" y="9598819"/>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8640" y="4572000"/>
            <a:ext cx="8046720" cy="4572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7712" y="9598820"/>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7280" y="4572000"/>
            <a:ext cx="8046720" cy="4572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682696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5998464" cy="4572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298944"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8512" y="4572000"/>
            <a:ext cx="5998464" cy="4572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427456" y="9598820"/>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7024" y="4572000"/>
            <a:ext cx="5998464" cy="4572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9555968"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8385536" y="4572000"/>
            <a:ext cx="5998464" cy="4572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9942928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itaat">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95035"/>
          </a:xfrm>
          <a:prstGeom prst="rect">
            <a:avLst/>
          </a:prstGeom>
        </p:spPr>
        <p:txBody>
          <a:bodyPr anchor="t">
            <a:spAutoFit/>
          </a:bodyPr>
          <a:lstStyle>
            <a:lvl1pPr marL="0" indent="0" algn="ctr">
              <a:spcBef>
                <a:spcPts val="0"/>
              </a:spcBef>
              <a:buSzTx/>
              <a:buNone/>
              <a:defRPr sz="3200" i="1"/>
            </a:lvl1pPr>
          </a:lstStyle>
          <a:p>
            <a:r>
              <a:rPr dirty="0"/>
              <a:t>–</a:t>
            </a:r>
            <a:r>
              <a:rPr lang="de-AT" dirty="0" err="1"/>
              <a:t>Someone</a:t>
            </a:r>
            <a:r>
              <a:rPr lang="de-AT" dirty="0"/>
              <a:t> Smart</a:t>
            </a:r>
            <a:endParaRPr dirty="0"/>
          </a:p>
        </p:txBody>
      </p:sp>
      <p:sp>
        <p:nvSpPr>
          <p:cNvPr id="94" name="&quot;Typ hier een citaat.&quot;"/>
          <p:cNvSpPr txBox="1">
            <a:spLocks noGrp="1"/>
          </p:cNvSpPr>
          <p:nvPr>
            <p:ph type="body" sz="quarter" idx="14" hasCustomPrompt="1"/>
          </p:nvPr>
        </p:nvSpPr>
        <p:spPr>
          <a:xfrm>
            <a:off x="2387600" y="6069072"/>
            <a:ext cx="19621500" cy="841256"/>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rPr dirty="0"/>
              <a:t>"</a:t>
            </a:r>
            <a:r>
              <a:rPr lang="de-AT" dirty="0"/>
              <a:t>Quote</a:t>
            </a:r>
            <a:r>
              <a:rPr dirty="0"/>
              <a:t>" </a:t>
            </a:r>
          </a:p>
        </p:txBody>
      </p:sp>
      <p:sp>
        <p:nvSpPr>
          <p:cNvPr id="95"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9601201"/>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4773168" cy="4572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87924"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02708" y="4572000"/>
            <a:ext cx="4773168" cy="4572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390632" y="9598820"/>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805416" y="4572000"/>
            <a:ext cx="4773168" cy="4572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5293340"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4708124" y="4572000"/>
            <a:ext cx="4773168" cy="4572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20196048"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9610832" y="4572000"/>
            <a:ext cx="4773168" cy="4572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6064273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39494"/>
            <a:ext cx="22037040" cy="1107996"/>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5812" y="4572000"/>
            <a:ext cx="4626864" cy="4626864"/>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581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8568" y="4572000"/>
            <a:ext cx="4626864" cy="4626864"/>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8568"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1326" y="4572000"/>
            <a:ext cx="4626864" cy="4626864"/>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1326"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718340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4626864" cy="4626864"/>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4500" y="4572000"/>
            <a:ext cx="4626864" cy="4626864"/>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45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0600" y="4572000"/>
            <a:ext cx="4626864" cy="4626864"/>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12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06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6702" y="4572000"/>
            <a:ext cx="4626864" cy="4626864"/>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670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7137337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3474720" cy="347472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10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811012" y="4572000"/>
            <a:ext cx="3474720" cy="347472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811012"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454640" y="4572000"/>
            <a:ext cx="3474720" cy="347472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10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454640" y="8470902"/>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5096236" y="4572000"/>
            <a:ext cx="3474720" cy="347472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509623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9738846" y="4572000"/>
            <a:ext cx="3474720" cy="347472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973884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4220051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0433" y="4619623"/>
            <a:ext cx="6364054" cy="1107996"/>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8712200" y="4619625"/>
            <a:ext cx="14506576" cy="861774"/>
          </a:xfrm>
        </p:spPr>
        <p:txBody>
          <a:bodyPr anchor="t"/>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170432" y="4038600"/>
            <a:ext cx="636422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2453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6527" y="6300828"/>
            <a:ext cx="6364054" cy="1107996"/>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9883776" y="6423939"/>
            <a:ext cx="13335000" cy="861774"/>
          </a:xfrm>
        </p:spPr>
        <p:txBody>
          <a:bodyPr anchor="ctr"/>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8712200" y="5156200"/>
            <a:ext cx="0" cy="34036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787852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2873376"/>
            <a:ext cx="24384000" cy="108426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8733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4198620"/>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11132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72780" y="2461362"/>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5654276"/>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56542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6982438"/>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32158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526" y="8449161"/>
            <a:ext cx="22037040" cy="984886"/>
          </a:xfrm>
        </p:spPr>
        <p:txBody>
          <a:bodyPr/>
          <a:lstStyle>
            <a:lvl1pPr>
              <a:defRPr sz="64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1321016"/>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82304" y="9993010"/>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dirty="0"/>
              <a:t>Click to edit text</a:t>
            </a:r>
          </a:p>
        </p:txBody>
      </p:sp>
    </p:spTree>
    <p:extLst>
      <p:ext uri="{BB962C8B-B14F-4D97-AF65-F5344CB8AC3E}">
        <p14:creationId xmlns:p14="http://schemas.microsoft.com/office/powerpoint/2010/main" val="40424473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176527" y="914401"/>
            <a:ext cx="8081774" cy="984886"/>
          </a:xfrm>
        </p:spPr>
        <p:txBody>
          <a:bodyPr/>
          <a:lstStyle>
            <a:lvl1pPr>
              <a:defRPr sz="64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77931" y="2676278"/>
            <a:ext cx="8080370"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0411968"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0423526"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01451" y="1418374"/>
            <a:ext cx="11603922" cy="738664"/>
          </a:xfrm>
        </p:spPr>
        <p:txBody>
          <a:bodyPr/>
          <a:lstStyle>
            <a:lvl1pPr marL="0" indent="0">
              <a:buNone/>
              <a:tabLst/>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8766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Afbeelding"/>
          <p:cNvSpPr>
            <a:spLocks noGrp="1"/>
          </p:cNvSpPr>
          <p:nvPr>
            <p:ph type="pic" idx="13"/>
          </p:nvPr>
        </p:nvSpPr>
        <p:spPr>
          <a:xfrm>
            <a:off x="0" y="0"/>
            <a:ext cx="24384000" cy="13716000"/>
          </a:xfrm>
          <a:prstGeom prst="rect">
            <a:avLst/>
          </a:prstGeom>
        </p:spPr>
        <p:txBody>
          <a:bodyPr lIns="91439" tIns="45719" rIns="91439" bIns="45719" anchor="t">
            <a:noAutofit/>
          </a:bodyPr>
          <a:lstStyle/>
          <a:p>
            <a:r>
              <a:rPr lang="de-DE"/>
              <a:t>Bild durch Klicken auf Symbol hinzufügen</a:t>
            </a:r>
            <a:endParaRPr/>
          </a:p>
        </p:txBody>
      </p:sp>
      <p:sp>
        <p:nvSpPr>
          <p:cNvPr id="103"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4"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5151099" y="914401"/>
            <a:ext cx="8062466" cy="984886"/>
          </a:xfrm>
        </p:spPr>
        <p:txBody>
          <a:bodyPr/>
          <a:lstStyle>
            <a:lvl1pPr>
              <a:defRPr sz="64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8399" y="1412022"/>
            <a:ext cx="11639550" cy="738664"/>
          </a:xfrm>
        </p:spPr>
        <p:txBody>
          <a:bodyPr/>
          <a:lstStyle>
            <a:lvl1pPr marL="0" indent="0">
              <a:buNone/>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5151100" y="2673350"/>
            <a:ext cx="8067676"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dirty="0"/>
              <a:t>Click to edit text</a:t>
            </a:r>
          </a:p>
        </p:txBody>
      </p:sp>
    </p:spTree>
    <p:extLst>
      <p:ext uri="{BB962C8B-B14F-4D97-AF65-F5344CB8AC3E}">
        <p14:creationId xmlns:p14="http://schemas.microsoft.com/office/powerpoint/2010/main" val="17015979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55646"/>
            <a:ext cx="18288000" cy="1107996"/>
          </a:xfrm>
          <a:noFill/>
        </p:spPr>
        <p:txBody>
          <a:bodyPr vert="horz" wrap="square" lIns="0" tIns="0" rIns="0" bIns="0" rtlCol="0" anchor="b" anchorCtr="0">
            <a:spAutoFit/>
          </a:bodyPr>
          <a:lstStyle>
            <a:lvl1pPr>
              <a:defRPr lang="en-US" sz="8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1170432" y="7954639"/>
            <a:ext cx="18288000" cy="492442"/>
          </a:xfrm>
          <a:noFill/>
        </p:spPr>
        <p:txBody>
          <a:bodyPr lIns="0" tIns="0" rIns="0" bIns="0">
            <a:spAutoFit/>
          </a:bodyPr>
          <a:lstStyle>
            <a:lvl1pPr marL="0" indent="0">
              <a:spcBef>
                <a:spcPts val="0"/>
              </a:spcBef>
              <a:spcAft>
                <a:spcPts val="0"/>
              </a:spcAft>
              <a:buFont typeface="Arial" panose="020B0604020202020204" pitchFamily="34" charset="0"/>
              <a:buNone/>
              <a:defRPr sz="3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68683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064323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012561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11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2835594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504156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vert="horz" wrap="square" lIns="0" tIns="0" rIns="0" bIns="0" rtlCol="0" anchor="b" anchorCtr="0">
            <a:spAutoFit/>
          </a:bodyPr>
          <a:lstStyle>
            <a:lvl1pPr>
              <a:defRPr lang="en-US" sz="8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828903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lIns="0" tIns="0" rIns="0" bIns="0" anchor="b" anchorCtr="0">
            <a:spAutoFit/>
          </a:bodyPr>
          <a:lstStyle>
            <a:lvl1pPr algn="l" defTabSz="1865484" rtl="0" eaLnBrk="1" latinLnBrk="0" hangingPunct="1">
              <a:lnSpc>
                <a:spcPct val="90000"/>
              </a:lnSpc>
              <a:spcBef>
                <a:spcPct val="0"/>
              </a:spcBef>
              <a:buNone/>
              <a:defRPr lang="en-US" sz="8000" b="0" kern="1200" cap="none" spc="-10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66186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lIns="0" tIns="0" rIns="0" bIns="0" anchor="b" anchorCtr="0">
            <a:spAutoFit/>
          </a:bodyPr>
          <a:lstStyle>
            <a:lvl1pPr algn="l" defTabSz="1865484" rtl="0" eaLnBrk="1" latinLnBrk="0" hangingPunct="1">
              <a:lnSpc>
                <a:spcPct val="90000"/>
              </a:lnSpc>
              <a:spcBef>
                <a:spcPct val="0"/>
              </a:spcBef>
              <a:buNone/>
              <a:defRPr lang="en-US" sz="8000" b="0" kern="1200" cap="none" spc="-10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7232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eeg">
    <p:spTree>
      <p:nvGrpSpPr>
        <p:cNvPr id="1" name=""/>
        <p:cNvGrpSpPr/>
        <p:nvPr/>
      </p:nvGrpSpPr>
      <p:grpSpPr>
        <a:xfrm>
          <a:off x="0" y="0"/>
          <a:ext cx="0" cy="0"/>
          <a:chOff x="0" y="0"/>
          <a:chExt cx="0" cy="0"/>
        </a:xfrm>
      </p:grpSpPr>
      <p:sp>
        <p:nvSpPr>
          <p:cNvPr id="2" name="Titeltekst">
            <a:extLst>
              <a:ext uri="{FF2B5EF4-FFF2-40B4-BE49-F238E27FC236}">
                <a16:creationId xmlns:a16="http://schemas.microsoft.com/office/drawing/2014/main" id="{BFEA5CB9-C20C-6D56-C58E-E53E9CB0FAD6}"/>
              </a:ext>
            </a:extLst>
          </p:cNvPr>
          <p:cNvSpPr txBox="1">
            <a:spLocks noGrp="1"/>
          </p:cNvSpPr>
          <p:nvPr>
            <p:ph type="title" hasCustomPrompt="1"/>
          </p:nvPr>
        </p:nvSpPr>
        <p:spPr>
          <a:xfrm>
            <a:off x="5574890" y="4573644"/>
            <a:ext cx="17113660" cy="1949252"/>
          </a:xfrm>
          <a:prstGeom prst="rect">
            <a:avLst/>
          </a:prstGeom>
        </p:spPr>
        <p:txBody>
          <a:bodyPr/>
          <a:lstStyle>
            <a:lvl1pPr algn="l">
              <a:defRPr/>
            </a:lvl1pPr>
          </a:lstStyle>
          <a:p>
            <a:r>
              <a:rPr lang="de-AT" dirty="0"/>
              <a:t>Closing </a:t>
            </a:r>
            <a:r>
              <a:rPr lang="de-AT" dirty="0" err="1"/>
              <a:t>slide</a:t>
            </a:r>
            <a:endParaRPr dirty="0"/>
          </a:p>
        </p:txBody>
      </p:sp>
      <p:sp>
        <p:nvSpPr>
          <p:cNvPr id="4" name="Textfeld 3">
            <a:extLst>
              <a:ext uri="{FF2B5EF4-FFF2-40B4-BE49-F238E27FC236}">
                <a16:creationId xmlns:a16="http://schemas.microsoft.com/office/drawing/2014/main" id="{D87C07AA-CAD3-A77D-E5DF-5F265C9E2299}"/>
              </a:ext>
            </a:extLst>
          </p:cNvPr>
          <p:cNvSpPr txBox="1"/>
          <p:nvPr userDrawn="1"/>
        </p:nvSpPr>
        <p:spPr>
          <a:xfrm>
            <a:off x="5574890" y="6840957"/>
            <a:ext cx="13863484"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449580">
              <a:lnSpc>
                <a:spcPct val="90000"/>
              </a:lnSpc>
              <a:defRPr sz="11000">
                <a:solidFill>
                  <a:srgbClr val="00B4EE"/>
                </a:solidFill>
                <a:latin typeface="Arial"/>
                <a:ea typeface="Arial"/>
                <a:cs typeface="Arial"/>
                <a:sym typeface="Arial"/>
              </a:defRPr>
            </a:pPr>
            <a:r>
              <a:rPr lang="en-US" sz="3200" b="0" dirty="0"/>
              <a:t>Closing Subtext</a:t>
            </a:r>
            <a:endParaRPr lang="en-US" sz="4800" b="0" dirty="0"/>
          </a:p>
        </p:txBody>
      </p:sp>
      <p:pic>
        <p:nvPicPr>
          <p:cNvPr id="6" name="Grafik 5" descr="Ein Bild, das weiß enthält.&#10;&#10;Automatisch generierte Beschreibung">
            <a:extLst>
              <a:ext uri="{FF2B5EF4-FFF2-40B4-BE49-F238E27FC236}">
                <a16:creationId xmlns:a16="http://schemas.microsoft.com/office/drawing/2014/main" id="{20CF9ACD-82AE-0BCE-1EF2-00338ABC7C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64220" y="0"/>
            <a:ext cx="8019780" cy="1949252"/>
          </a:xfrm>
          <a:prstGeom prst="rect">
            <a:avLst/>
          </a:prstGeom>
        </p:spPr>
      </p:pic>
      <p:pic>
        <p:nvPicPr>
          <p:cNvPr id="11" name="Grafik 10" descr="Ein Bild, das weiß, Design enthält.&#10;&#10;Automatisch generierte Beschreibung">
            <a:extLst>
              <a:ext uri="{FF2B5EF4-FFF2-40B4-BE49-F238E27FC236}">
                <a16:creationId xmlns:a16="http://schemas.microsoft.com/office/drawing/2014/main" id="{0FF1A19F-7583-E5AA-E487-67410809C5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17" y="10236404"/>
            <a:ext cx="24517317" cy="3206099"/>
          </a:xfrm>
          <a:prstGeom prst="rect">
            <a:avLst/>
          </a:prstGeom>
        </p:spPr>
      </p:pic>
      <p:sp>
        <p:nvSpPr>
          <p:cNvPr id="110" name="Dianumm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9" name="Grafik 8" descr="Ein Bild, das Schrift, Grafiken, Grafikdesign, Design enthält.&#10;&#10;Automatisch generierte Beschreibung">
            <a:extLst>
              <a:ext uri="{FF2B5EF4-FFF2-40B4-BE49-F238E27FC236}">
                <a16:creationId xmlns:a16="http://schemas.microsoft.com/office/drawing/2014/main" id="{598D66A8-A5B1-FE52-C3AE-3525AD641E4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429221" y="11089996"/>
            <a:ext cx="14541981" cy="2717332"/>
          </a:xfrm>
          <a:prstGeom prst="rect">
            <a:avLst/>
          </a:prstGeom>
        </p:spPr>
      </p:pic>
    </p:spTree>
    <p:extLst>
      <p:ext uri="{BB962C8B-B14F-4D97-AF65-F5344CB8AC3E}">
        <p14:creationId xmlns:p14="http://schemas.microsoft.com/office/powerpoint/2010/main" val="392108994"/>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lIns="0" tIns="0" rIns="0" bIns="0" anchor="b" anchorCtr="0">
            <a:spAutoFit/>
          </a:bodyPr>
          <a:lstStyle>
            <a:lvl1pPr algn="l" defTabSz="1865484" rtl="0" eaLnBrk="1" latinLnBrk="0" hangingPunct="1">
              <a:lnSpc>
                <a:spcPct val="90000"/>
              </a:lnSpc>
              <a:spcBef>
                <a:spcPct val="0"/>
              </a:spcBef>
              <a:buNone/>
              <a:defRPr lang="en-US" sz="8000"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9412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5960816"/>
            <a:ext cx="18288000" cy="1107996"/>
          </a:xfrm>
          <a:noFill/>
        </p:spPr>
        <p:txBody>
          <a:bodyPr lIns="0" tIns="0" rIns="0" bIns="0" anchor="b" anchorCtr="0">
            <a:spAutoFit/>
          </a:bodyPr>
          <a:lstStyle>
            <a:lvl1pPr algn="l" defTabSz="1865484" rtl="0" eaLnBrk="1" latinLnBrk="0" hangingPunct="1">
              <a:lnSpc>
                <a:spcPct val="90000"/>
              </a:lnSpc>
              <a:spcBef>
                <a:spcPct val="0"/>
              </a:spcBef>
              <a:buNone/>
              <a:defRPr lang="en-US" sz="8000"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91613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15654526" y="4399152"/>
            <a:ext cx="7520940" cy="752094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457200" indent="-457200" algn="ctr">
              <a:buNone/>
              <a:defRPr lang="en-US" sz="3600" b="1">
                <a:solidFill>
                  <a:schemeClr val="tx1"/>
                </a:solidFill>
                <a:latin typeface="+mn-lt"/>
              </a:defRPr>
            </a:lvl1pPr>
          </a:lstStyle>
          <a:p>
            <a:pPr marL="457200" lvl="0" indent="-4572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2491862" y="6413502"/>
            <a:ext cx="5412960" cy="2954656"/>
          </a:xfrm>
        </p:spPr>
        <p:txBody>
          <a:bodyPr anchor="t"/>
          <a:lstStyle>
            <a:lvl1pPr marL="0" indent="0">
              <a:spcBef>
                <a:spcPts val="0"/>
              </a:spcBef>
              <a:buNone/>
              <a:defRPr sz="64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1105464" y="4399153"/>
            <a:ext cx="1386400" cy="1208534"/>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60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2491862" y="9927753"/>
            <a:ext cx="541296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32080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1176526" y="914400"/>
            <a:ext cx="12718868" cy="1107996"/>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14456228" y="584201"/>
            <a:ext cx="9318172" cy="12544426"/>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2152760" y="3733728"/>
            <a:ext cx="11088240" cy="6248544"/>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4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1168401" y="2870200"/>
            <a:ext cx="10423526"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50998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609600" y="584201"/>
            <a:ext cx="23164800" cy="12544426"/>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1176527" y="5793603"/>
            <a:ext cx="7180074" cy="2215991"/>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8923525" y="2981294"/>
            <a:ext cx="13758674" cy="775341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4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068579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1176527" y="914400"/>
            <a:ext cx="9821674" cy="2215992"/>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1168402" y="3632200"/>
            <a:ext cx="9821676" cy="40872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12192000" y="0"/>
            <a:ext cx="12192000" cy="13716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4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3833330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1176527" y="914400"/>
            <a:ext cx="9821674" cy="2215992"/>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1168402" y="3632201"/>
            <a:ext cx="9821676" cy="40872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12192000" y="0"/>
            <a:ext cx="12192000" cy="13716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4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8624637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1168400" y="5596572"/>
            <a:ext cx="9326880" cy="1477328"/>
          </a:xfrm>
          <a:noFill/>
        </p:spPr>
        <p:txBody>
          <a:bodyPr wrap="square" lIns="0" tIns="0" rIns="0" bIns="0" anchor="b" anchorCtr="0">
            <a:spAutoFit/>
          </a:bodyPr>
          <a:lstStyle>
            <a:lvl1pPr>
              <a:defRPr sz="9600" spc="-10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1168399" y="9694929"/>
            <a:ext cx="7797802" cy="492442"/>
          </a:xfrm>
          <a:noFill/>
        </p:spPr>
        <p:txBody>
          <a:bodyPr wrap="square" lIns="0" tIns="0" rIns="0" bIns="0" anchor="b" anchorCtr="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1168399" y="10212280"/>
            <a:ext cx="7797802"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5523285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1168400" y="5596572"/>
            <a:ext cx="9326880" cy="1477328"/>
          </a:xfrm>
          <a:noFill/>
        </p:spPr>
        <p:txBody>
          <a:bodyPr wrap="square" lIns="0" tIns="0" rIns="0" bIns="0" anchor="b" anchorCtr="0">
            <a:spAutoFit/>
          </a:bodyPr>
          <a:lstStyle>
            <a:lvl1pPr>
              <a:defRPr sz="9600" spc="-10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1168399" y="9694929"/>
            <a:ext cx="7797802" cy="492442"/>
          </a:xfrm>
          <a:noFill/>
        </p:spPr>
        <p:txBody>
          <a:bodyPr wrap="square" lIns="0" tIns="0" rIns="0" bIns="0" anchor="b" anchorCtr="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1168399" y="10212280"/>
            <a:ext cx="7797802"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0682479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415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27AF7-67BB-5F95-753A-899DC26C2F6B}"/>
              </a:ext>
            </a:extLst>
          </p:cNvPr>
          <p:cNvSpPr>
            <a:spLocks noGrp="1"/>
          </p:cNvSpPr>
          <p:nvPr>
            <p:ph type="title"/>
          </p:nvPr>
        </p:nvSpPr>
        <p:spPr>
          <a:xfrm>
            <a:off x="1689100" y="1417490"/>
            <a:ext cx="21005800" cy="1949252"/>
          </a:xfrm>
        </p:spPr>
        <p:txBody>
          <a:bodyPr/>
          <a:lstStyle/>
          <a:p>
            <a:r>
              <a:rPr lang="de-DE"/>
              <a:t>Mastertitelformat bearbeiten</a:t>
            </a:r>
          </a:p>
        </p:txBody>
      </p:sp>
      <p:sp>
        <p:nvSpPr>
          <p:cNvPr id="3" name="Inhaltsplatzhalter 2">
            <a:extLst>
              <a:ext uri="{FF2B5EF4-FFF2-40B4-BE49-F238E27FC236}">
                <a16:creationId xmlns:a16="http://schemas.microsoft.com/office/drawing/2014/main" id="{F73AFE34-EE7E-A48F-0261-40B42F5D200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1EE4EFB-76C6-1686-834B-84B6B04EE9B1}"/>
              </a:ext>
            </a:extLst>
          </p:cNvPr>
          <p:cNvSpPr>
            <a:spLocks noGrp="1"/>
          </p:cNvSpPr>
          <p:nvPr>
            <p:ph type="dt" sz="half" idx="10"/>
          </p:nvPr>
        </p:nvSpPr>
        <p:spPr/>
        <p:txBody>
          <a:bodyPr/>
          <a:lstStyle/>
          <a:p>
            <a:fld id="{5F382F17-DDA0-2E4D-97D5-4FE9ABD98050}" type="datetimeFigureOut">
              <a:rPr lang="de-DE" smtClean="0"/>
              <a:t>22.06.25</a:t>
            </a:fld>
            <a:endParaRPr lang="de-DE"/>
          </a:p>
        </p:txBody>
      </p:sp>
      <p:sp>
        <p:nvSpPr>
          <p:cNvPr id="5" name="Fußzeilenplatzhalter 4">
            <a:extLst>
              <a:ext uri="{FF2B5EF4-FFF2-40B4-BE49-F238E27FC236}">
                <a16:creationId xmlns:a16="http://schemas.microsoft.com/office/drawing/2014/main" id="{501ACC91-6337-877A-46B4-32D6126A664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D5AF438-AFAE-4626-C506-3A73C6F7604B}"/>
              </a:ext>
            </a:extLst>
          </p:cNvPr>
          <p:cNvSpPr>
            <a:spLocks noGrp="1"/>
          </p:cNvSpPr>
          <p:nvPr>
            <p:ph type="sldNum" sz="quarter" idx="12"/>
          </p:nvPr>
        </p:nvSpPr>
        <p:spPr>
          <a:xfrm>
            <a:off x="11968443" y="13081000"/>
            <a:ext cx="434413" cy="471924"/>
          </a:xfrm>
        </p:spPr>
        <p:txBody>
          <a:bodyPr/>
          <a:lstStyle/>
          <a:p>
            <a:fld id="{1A52251A-D29F-C04D-A0F7-F0A5E32A715C}" type="slidenum">
              <a:rPr lang="de-DE" smtClean="0"/>
              <a:t>‹#›</a:t>
            </a:fld>
            <a:endParaRPr lang="de-DE"/>
          </a:p>
        </p:txBody>
      </p:sp>
    </p:spTree>
    <p:extLst>
      <p:ext uri="{BB962C8B-B14F-4D97-AF65-F5344CB8AC3E}">
        <p14:creationId xmlns:p14="http://schemas.microsoft.com/office/powerpoint/2010/main" val="28787166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303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168400" y="12322633"/>
            <a:ext cx="8964248"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973377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0" y="2873377"/>
            <a:ext cx="2203767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3" y="12538077"/>
            <a:ext cx="24384002"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87014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75702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3"/>
            <a:ext cx="24384000" cy="13717946"/>
          </a:xfrm>
          <a:prstGeom prst="rect">
            <a:avLst/>
          </a:prstGeom>
        </p:spPr>
      </p:pic>
      <p:pic>
        <p:nvPicPr>
          <p:cNvPr id="10" name="MS logo gray - EMF"/>
          <p:cNvPicPr>
            <a:picLocks noChangeAspect="1"/>
          </p:cNvPicPr>
          <p:nvPr userDrawn="1"/>
        </p:nvPicPr>
        <p:blipFill>
          <a:blip r:embed="rId3"/>
          <a:stretch>
            <a:fillRect/>
          </a:stretch>
        </p:blipFill>
        <p:spPr bwMode="black">
          <a:xfrm>
            <a:off x="903267" y="940134"/>
            <a:ext cx="2846606" cy="609656"/>
          </a:xfrm>
          <a:prstGeom prst="rect">
            <a:avLst/>
          </a:prstGeom>
        </p:spPr>
      </p:pic>
      <p:sp>
        <p:nvSpPr>
          <p:cNvPr id="4" name="Rectangle 3"/>
          <p:cNvSpPr/>
          <p:nvPr userDrawn="1"/>
        </p:nvSpPr>
        <p:spPr bwMode="auto">
          <a:xfrm>
            <a:off x="538604" y="4155626"/>
            <a:ext cx="12549948" cy="7172416"/>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algn="ctr" defTabSz="182785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38607" y="4155626"/>
            <a:ext cx="12549822" cy="1632435"/>
          </a:xfrm>
          <a:noFill/>
        </p:spPr>
        <p:txBody>
          <a:bodyPr lIns="146304" tIns="91440" rIns="146304" bIns="91440" anchor="t" anchorCtr="0"/>
          <a:lstStyle>
            <a:lvl1pPr>
              <a:defRPr sz="9408" spc="-196"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35366" y="7754555"/>
            <a:ext cx="12553060" cy="1186800"/>
          </a:xfrm>
        </p:spPr>
        <p:txBody>
          <a:bodyPr wrap="square" lIns="164592" tIns="109728" rIns="164592" bIns="109728">
            <a:spAutoFit/>
          </a:bodyPr>
          <a:lstStyle>
            <a:lvl1pPr marL="0" indent="0">
              <a:spcBef>
                <a:spcPts val="0"/>
              </a:spcBef>
              <a:buNone/>
              <a:defRPr sz="6272">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3607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9" y="4168344"/>
            <a:ext cx="23307046" cy="2356927"/>
          </a:xfrm>
          <a:noFill/>
        </p:spPr>
        <p:txBody>
          <a:bodyPr tIns="91440" bIns="91440" anchor="t" anchorCtr="0">
            <a:spAutoFit/>
          </a:bodyPr>
          <a:lstStyle>
            <a:lvl1pPr>
              <a:defRPr sz="14116" spc="-1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2747652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2491862" y="6413502"/>
            <a:ext cx="13812168" cy="984885"/>
          </a:xfrm>
        </p:spPr>
        <p:txBody>
          <a:bodyPr anchor="t"/>
          <a:lstStyle>
            <a:lvl1pPr marL="0" indent="0">
              <a:spcBef>
                <a:spcPts val="0"/>
              </a:spcBef>
              <a:buNone/>
              <a:defRPr sz="64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284905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1" y="1171576"/>
            <a:ext cx="2732490" cy="585216"/>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1168400" y="5682344"/>
            <a:ext cx="7581900" cy="2991588"/>
          </a:xfrm>
          <a:prstGeom prst="rect">
            <a:avLst/>
          </a:prstGeom>
          <a:noFill/>
        </p:spPr>
        <p:txBody>
          <a:bodyPr wrap="square" lIns="0" tIns="0" rIns="0" bIns="0" rtlCol="0">
            <a:spAutoFit/>
          </a:bodyPr>
          <a:lstStyle/>
          <a:p>
            <a:pPr algn="l">
              <a:lnSpc>
                <a:spcPct val="90000"/>
              </a:lnSpc>
            </a:pPr>
            <a:r>
              <a:rPr lang="en-US" sz="10800" b="0" dirty="0">
                <a:solidFill>
                  <a:schemeClr val="bg1"/>
                </a:solidFill>
                <a:latin typeface="+mj-lt"/>
              </a:rPr>
              <a:t>Microsoft Azure</a:t>
            </a:r>
          </a:p>
        </p:txBody>
      </p:sp>
    </p:spTree>
    <p:extLst>
      <p:ext uri="{BB962C8B-B14F-4D97-AF65-F5344CB8AC3E}">
        <p14:creationId xmlns:p14="http://schemas.microsoft.com/office/powerpoint/2010/main" val="160703562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1168400" y="5682344"/>
            <a:ext cx="7581900" cy="2991588"/>
          </a:xfrm>
          <a:prstGeom prst="rect">
            <a:avLst/>
          </a:prstGeom>
          <a:noFill/>
        </p:spPr>
        <p:txBody>
          <a:bodyPr wrap="square" lIns="0" tIns="0" rIns="0" bIns="0" rtlCol="0">
            <a:spAutoFit/>
          </a:bodyPr>
          <a:lstStyle/>
          <a:p>
            <a:pPr algn="l">
              <a:lnSpc>
                <a:spcPct val="90000"/>
              </a:lnSpc>
            </a:pPr>
            <a:r>
              <a:rPr lang="en-US" sz="108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338846250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130316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B1EB83-42FF-29D9-3164-849BF9014EC3}"/>
              </a:ext>
            </a:extLst>
          </p:cNvPr>
          <p:cNvSpPr>
            <a:spLocks noGrp="1"/>
          </p:cNvSpPr>
          <p:nvPr>
            <p:ph type="ctrTitle"/>
          </p:nvPr>
        </p:nvSpPr>
        <p:spPr>
          <a:xfrm>
            <a:off x="3048000" y="3224015"/>
            <a:ext cx="18288000" cy="3795911"/>
          </a:xfrm>
        </p:spPr>
        <p:txBody>
          <a:bodyPr anchor="b"/>
          <a:lstStyle>
            <a:lvl1pPr algn="ctr">
              <a:defRPr sz="12000"/>
            </a:lvl1pPr>
          </a:lstStyle>
          <a:p>
            <a:r>
              <a:rPr lang="de-DE"/>
              <a:t>Mastertitelformat bearbeiten</a:t>
            </a:r>
          </a:p>
        </p:txBody>
      </p:sp>
      <p:sp>
        <p:nvSpPr>
          <p:cNvPr id="3" name="Untertitel 2">
            <a:extLst>
              <a:ext uri="{FF2B5EF4-FFF2-40B4-BE49-F238E27FC236}">
                <a16:creationId xmlns:a16="http://schemas.microsoft.com/office/drawing/2014/main" id="{29F59D2B-70CC-AF13-5D41-730358FF06B3}"/>
              </a:ext>
            </a:extLst>
          </p:cNvPr>
          <p:cNvSpPr>
            <a:spLocks noGrp="1"/>
          </p:cNvSpPr>
          <p:nvPr>
            <p:ph type="subTitle" idx="1"/>
          </p:nvPr>
        </p:nvSpPr>
        <p:spPr>
          <a:xfrm>
            <a:off x="3048000" y="7204076"/>
            <a:ext cx="18288000" cy="1597873"/>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de-DE"/>
              <a:t>Master-Untertitelformat bearbeiten</a:t>
            </a:r>
          </a:p>
        </p:txBody>
      </p:sp>
      <p:sp>
        <p:nvSpPr>
          <p:cNvPr id="4" name="Datumsplatzhalter 3">
            <a:extLst>
              <a:ext uri="{FF2B5EF4-FFF2-40B4-BE49-F238E27FC236}">
                <a16:creationId xmlns:a16="http://schemas.microsoft.com/office/drawing/2014/main" id="{3460DF44-CF6A-BD72-4B1E-8CF2795AA613}"/>
              </a:ext>
            </a:extLst>
          </p:cNvPr>
          <p:cNvSpPr>
            <a:spLocks noGrp="1"/>
          </p:cNvSpPr>
          <p:nvPr>
            <p:ph type="dt" sz="half" idx="10"/>
          </p:nvPr>
        </p:nvSpPr>
        <p:spPr/>
        <p:txBody>
          <a:bodyPr/>
          <a:lstStyle/>
          <a:p>
            <a:fld id="{5F382F17-DDA0-2E4D-97D5-4FE9ABD98050}" type="datetimeFigureOut">
              <a:rPr lang="de-DE" smtClean="0"/>
              <a:t>22.06.25</a:t>
            </a:fld>
            <a:endParaRPr lang="de-DE"/>
          </a:p>
        </p:txBody>
      </p:sp>
      <p:sp>
        <p:nvSpPr>
          <p:cNvPr id="5" name="Fußzeilenplatzhalter 4">
            <a:extLst>
              <a:ext uri="{FF2B5EF4-FFF2-40B4-BE49-F238E27FC236}">
                <a16:creationId xmlns:a16="http://schemas.microsoft.com/office/drawing/2014/main" id="{A1296027-6A28-DB04-F2AC-5FD38C14F72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72A87D4-E57E-D53F-6575-3BFAC854CBB0}"/>
              </a:ext>
            </a:extLst>
          </p:cNvPr>
          <p:cNvSpPr>
            <a:spLocks noGrp="1"/>
          </p:cNvSpPr>
          <p:nvPr>
            <p:ph type="sldNum" sz="quarter" idx="12"/>
          </p:nvPr>
        </p:nvSpPr>
        <p:spPr>
          <a:xfrm>
            <a:off x="11968443" y="13081000"/>
            <a:ext cx="434413" cy="471924"/>
          </a:xfrm>
        </p:spPr>
        <p:txBody>
          <a:bodyPr/>
          <a:lstStyle/>
          <a:p>
            <a:fld id="{1A52251A-D29F-C04D-A0F7-F0A5E32A715C}" type="slidenum">
              <a:rPr lang="de-DE" smtClean="0"/>
              <a:t>‹#›</a:t>
            </a:fld>
            <a:endParaRPr lang="de-DE"/>
          </a:p>
        </p:txBody>
      </p:sp>
    </p:spTree>
    <p:extLst>
      <p:ext uri="{BB962C8B-B14F-4D97-AF65-F5344CB8AC3E}">
        <p14:creationId xmlns:p14="http://schemas.microsoft.com/office/powerpoint/2010/main" val="38789641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285921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3751232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170361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255066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4215584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178111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4605340"/>
            <a:ext cx="9956800" cy="2462212"/>
          </a:xfrm>
          <a:noFill/>
        </p:spPr>
        <p:txBody>
          <a:bodyPr wrap="square" lIns="0" tIns="0" rIns="0" bIns="0" anchor="b" anchorCtr="0">
            <a:spAutoFit/>
          </a:bodyPr>
          <a:lstStyle>
            <a:lvl1pPr>
              <a:defRPr sz="8000" spc="-10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99568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355083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5836447"/>
            <a:ext cx="18288000" cy="1231106"/>
          </a:xfrm>
          <a:noFill/>
        </p:spPr>
        <p:txBody>
          <a:bodyPr lIns="0" tIns="0" rIns="0" bIns="0" anchor="b" anchorCtr="0">
            <a:spAutoFit/>
          </a:bodyPr>
          <a:lstStyle>
            <a:lvl1pPr>
              <a:defRPr sz="8000" spc="-10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1168400" y="7924801"/>
            <a:ext cx="18288000" cy="492442"/>
          </a:xfrm>
          <a:noFill/>
        </p:spPr>
        <p:txBody>
          <a:bodyPr wrap="square" lIns="0" tIns="0" rIns="0" bIns="0">
            <a:spAutoFit/>
          </a:bodyPr>
          <a:lstStyle>
            <a:lvl1pPr marL="0" indent="0">
              <a:spcBef>
                <a:spcPts val="0"/>
              </a:spcBef>
              <a:buNone/>
              <a:defRPr sz="3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431977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1168401" y="2876551"/>
            <a:ext cx="5064126" cy="1231106"/>
          </a:xfrm>
        </p:spPr>
        <p:txBody>
          <a:bodyPr anchor="t"/>
          <a:lstStyle>
            <a:lvl1pPr marL="0" indent="0">
              <a:spcBef>
                <a:spcPts val="0"/>
              </a:spcBef>
              <a:buNone/>
              <a:defRPr sz="4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1168401" y="4566231"/>
            <a:ext cx="5064126" cy="3200876"/>
          </a:xfrm>
        </p:spPr>
        <p:txBody>
          <a:bodyPr vert="horz" wrap="square" lIns="0" tIns="0" rIns="0" bIns="0" rtlCol="0">
            <a:spAutoFit/>
          </a:bodyPr>
          <a:lstStyle>
            <a:lvl1pPr>
              <a:defRPr lang="en-US" sz="3200" dirty="0"/>
            </a:lvl1pPr>
            <a:lvl2pPr>
              <a:defRPr lang="en-US" sz="3200" dirty="0"/>
            </a:lvl2pPr>
            <a:lvl3pPr>
              <a:defRPr lang="en-US" sz="3200" dirty="0"/>
            </a:lvl3pPr>
            <a:lvl4pPr>
              <a:defRPr lang="en-US" sz="2800" dirty="0"/>
            </a:lvl4pPr>
            <a:lvl5pPr>
              <a:defRPr lang="en-US" sz="2800" dirty="0"/>
            </a:lvl5pPr>
          </a:lstStyle>
          <a:p>
            <a:pPr marL="282576" lvl="0" indent="-282576"/>
            <a:r>
              <a:rPr lang="en-US"/>
              <a:t>Click to edit Master text styles</a:t>
            </a:r>
          </a:p>
          <a:p>
            <a:pPr marL="282576" lvl="1" indent="-282576"/>
            <a:r>
              <a:rPr lang="en-US"/>
              <a:t>Second level</a:t>
            </a:r>
          </a:p>
          <a:p>
            <a:pPr marL="282576" lvl="2" indent="-282576"/>
            <a:r>
              <a:rPr lang="en-US"/>
              <a:t>Third level</a:t>
            </a:r>
          </a:p>
          <a:p>
            <a:pPr marL="282576" lvl="3" indent="-282576"/>
            <a:r>
              <a:rPr lang="en-US"/>
              <a:t>Fourth level</a:t>
            </a:r>
          </a:p>
          <a:p>
            <a:pPr marL="282576" lvl="4" indent="-282576"/>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6826250" y="2876551"/>
            <a:ext cx="5067300" cy="1231106"/>
          </a:xfrm>
        </p:spPr>
        <p:txBody>
          <a:bodyPr anchor="t"/>
          <a:lstStyle>
            <a:lvl1pPr marL="0" indent="0">
              <a:spcBef>
                <a:spcPts val="0"/>
              </a:spcBef>
              <a:buNone/>
              <a:defRPr sz="4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6826251" y="4552951"/>
            <a:ext cx="5064126" cy="3200876"/>
          </a:xfrm>
        </p:spPr>
        <p:txBody>
          <a:bodyPr vert="horz" wrap="square" lIns="0" tIns="0" rIns="0" bIns="0" rtlCol="0">
            <a:spAutoFit/>
          </a:bodyPr>
          <a:lstStyle>
            <a:lvl1pPr>
              <a:defRPr lang="en-US" sz="3200" dirty="0"/>
            </a:lvl1pPr>
            <a:lvl2pPr>
              <a:defRPr lang="en-US" sz="3200" dirty="0"/>
            </a:lvl2pPr>
            <a:lvl3pPr>
              <a:defRPr lang="en-US" sz="3200" dirty="0"/>
            </a:lvl3pPr>
            <a:lvl4pPr>
              <a:defRPr lang="en-US" sz="2800" dirty="0"/>
            </a:lvl4pPr>
            <a:lvl5pPr>
              <a:defRPr lang="en-US" sz="2800" dirty="0"/>
            </a:lvl5pPr>
          </a:lstStyle>
          <a:p>
            <a:pPr marL="282576" lvl="0" indent="-282576"/>
            <a:r>
              <a:rPr lang="en-US"/>
              <a:t>Click to edit Master text styles</a:t>
            </a:r>
          </a:p>
          <a:p>
            <a:pPr marL="282576" lvl="1" indent="-282576"/>
            <a:r>
              <a:rPr lang="en-US"/>
              <a:t>Second level</a:t>
            </a:r>
          </a:p>
          <a:p>
            <a:pPr marL="282576" lvl="2" indent="-282576"/>
            <a:r>
              <a:rPr lang="en-US"/>
              <a:t>Third level</a:t>
            </a:r>
          </a:p>
          <a:p>
            <a:pPr marL="282576" lvl="3" indent="-282576"/>
            <a:r>
              <a:rPr lang="en-US"/>
              <a:t>Fourth level</a:t>
            </a:r>
          </a:p>
          <a:p>
            <a:pPr marL="282576" lvl="4" indent="-282576"/>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12488417" y="2876551"/>
            <a:ext cx="5064126" cy="1231106"/>
          </a:xfrm>
        </p:spPr>
        <p:txBody>
          <a:bodyPr anchor="t"/>
          <a:lstStyle>
            <a:lvl1pPr marL="0" indent="0">
              <a:spcBef>
                <a:spcPts val="0"/>
              </a:spcBef>
              <a:buNone/>
              <a:defRPr sz="4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12488417" y="4566231"/>
            <a:ext cx="5064126" cy="3200876"/>
          </a:xfrm>
        </p:spPr>
        <p:txBody>
          <a:bodyPr vert="horz" wrap="square" lIns="0" tIns="0" rIns="0" bIns="0" rtlCol="0">
            <a:spAutoFit/>
          </a:bodyPr>
          <a:lstStyle>
            <a:lvl1pPr>
              <a:defRPr lang="en-US" sz="3200" dirty="0"/>
            </a:lvl1pPr>
            <a:lvl2pPr>
              <a:defRPr lang="en-US" sz="3200" dirty="0"/>
            </a:lvl2pPr>
            <a:lvl3pPr>
              <a:defRPr lang="en-US" sz="3200" dirty="0"/>
            </a:lvl3pPr>
            <a:lvl4pPr>
              <a:defRPr lang="en-US" sz="2800" dirty="0"/>
            </a:lvl4pPr>
            <a:lvl5pPr>
              <a:defRPr lang="en-US" sz="2800" dirty="0"/>
            </a:lvl5pPr>
          </a:lstStyle>
          <a:p>
            <a:pPr marL="282576" lvl="0" indent="-282576"/>
            <a:r>
              <a:rPr lang="en-US"/>
              <a:t>Click to edit Master text styles</a:t>
            </a:r>
          </a:p>
          <a:p>
            <a:pPr marL="282576" lvl="1" indent="-282576"/>
            <a:r>
              <a:rPr lang="en-US"/>
              <a:t>Second level</a:t>
            </a:r>
          </a:p>
          <a:p>
            <a:pPr marL="282576" lvl="2" indent="-282576"/>
            <a:r>
              <a:rPr lang="en-US"/>
              <a:t>Third level</a:t>
            </a:r>
          </a:p>
          <a:p>
            <a:pPr marL="282576" lvl="3" indent="-282576"/>
            <a:r>
              <a:rPr lang="en-US"/>
              <a:t>Fourth level</a:t>
            </a:r>
          </a:p>
          <a:p>
            <a:pPr marL="282576" lvl="4" indent="-282576"/>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18146266" y="2876551"/>
            <a:ext cx="5067300" cy="1231106"/>
          </a:xfrm>
        </p:spPr>
        <p:txBody>
          <a:bodyPr anchor="t"/>
          <a:lstStyle>
            <a:lvl1pPr marL="0" indent="0">
              <a:spcBef>
                <a:spcPts val="0"/>
              </a:spcBef>
              <a:buNone/>
              <a:defRPr sz="4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18146267" y="4552951"/>
            <a:ext cx="5064126" cy="3200876"/>
          </a:xfrm>
        </p:spPr>
        <p:txBody>
          <a:bodyPr vert="horz" wrap="square" lIns="0" tIns="0" rIns="0" bIns="0" rtlCol="0">
            <a:spAutoFit/>
          </a:bodyPr>
          <a:lstStyle>
            <a:lvl1pPr>
              <a:defRPr lang="en-US" sz="3200"/>
            </a:lvl1pPr>
            <a:lvl2pPr>
              <a:defRPr lang="en-US" sz="3200"/>
            </a:lvl2pPr>
            <a:lvl3pPr>
              <a:defRPr lang="en-US" sz="3200"/>
            </a:lvl3pPr>
            <a:lvl4pPr>
              <a:defRPr lang="en-US" sz="2800"/>
            </a:lvl4pPr>
            <a:lvl5pPr>
              <a:defRPr lang="en-US" sz="2800" dirty="0"/>
            </a:lvl5pPr>
          </a:lstStyle>
          <a:p>
            <a:pPr marL="282576" lvl="0" indent="-282576"/>
            <a:r>
              <a:rPr lang="en-US"/>
              <a:t>Click to edit Master text styles</a:t>
            </a:r>
          </a:p>
          <a:p>
            <a:pPr marL="282576" lvl="1" indent="-282576"/>
            <a:r>
              <a:rPr lang="en-US"/>
              <a:t>Second level</a:t>
            </a:r>
          </a:p>
          <a:p>
            <a:pPr marL="282576" lvl="2" indent="-282576"/>
            <a:r>
              <a:rPr lang="en-US"/>
              <a:t>Third level</a:t>
            </a:r>
          </a:p>
          <a:p>
            <a:pPr marL="282576" lvl="3" indent="-282576"/>
            <a:r>
              <a:rPr lang="en-US"/>
              <a:t>Fourth level</a:t>
            </a:r>
          </a:p>
          <a:p>
            <a:pPr marL="282576" lvl="4" indent="-282576"/>
            <a:r>
              <a:rPr lang="en-US"/>
              <a:t>Fifth level</a:t>
            </a:r>
            <a:endParaRPr lang="en-US" dirty="0"/>
          </a:p>
        </p:txBody>
      </p:sp>
    </p:spTree>
    <p:extLst>
      <p:ext uri="{BB962C8B-B14F-4D97-AF65-F5344CB8AC3E}">
        <p14:creationId xmlns:p14="http://schemas.microsoft.com/office/powerpoint/2010/main" val="27679279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24711442" y="-407887"/>
            <a:ext cx="129202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5033871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image" Target="../media/image7.png"/><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image" Target="../media/image8.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theme" Target="../theme/theme2.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theme" Target="../theme/theme3.xml"/><Relationship Id="rId5" Type="http://schemas.openxmlformats.org/officeDocument/2006/relationships/slideLayout" Target="../slideLayouts/slideLayout91.xml"/><Relationship Id="rId61" Type="http://schemas.openxmlformats.org/officeDocument/2006/relationships/slideLayout" Target="../slideLayouts/slideLayout147.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image" Target="../media/image7.png"/><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image" Target="../media/image8.svg"/><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Experts Live Netherlands BG 2.psd" descr="Experts Live Netherlands BG 2.psd">
            <a:extLst>
              <a:ext uri="{FF2B5EF4-FFF2-40B4-BE49-F238E27FC236}">
                <a16:creationId xmlns:a16="http://schemas.microsoft.com/office/drawing/2014/main" id="{38023B66-D2B4-A70B-33F4-08A035AEB213}"/>
              </a:ext>
            </a:extLst>
          </p:cNvPr>
          <p:cNvPicPr>
            <a:picLocks noChangeAspect="1"/>
          </p:cNvPicPr>
          <p:nvPr userDrawn="1"/>
        </p:nvPicPr>
        <p:blipFill>
          <a:blip r:embed="rId13"/>
          <a:stretch>
            <a:fillRect/>
          </a:stretch>
        </p:blipFill>
        <p:spPr>
          <a:xfrm>
            <a:off x="-9051" y="0"/>
            <a:ext cx="24389402" cy="13723750"/>
          </a:xfrm>
          <a:prstGeom prst="rect">
            <a:avLst/>
          </a:prstGeom>
          <a:noFill/>
          <a:ln w="12700" cap="flat">
            <a:noFill/>
            <a:miter lim="400000"/>
          </a:ln>
          <a:effectLst/>
          <a:sp3d/>
        </p:spPr>
      </p:pic>
      <p:sp>
        <p:nvSpPr>
          <p:cNvPr id="2" name="Titeltekst"/>
          <p:cNvSpPr txBox="1">
            <a:spLocks noGrp="1"/>
          </p:cNvSpPr>
          <p:nvPr>
            <p:ph type="title"/>
          </p:nvPr>
        </p:nvSpPr>
        <p:spPr>
          <a:xfrm>
            <a:off x="1689100" y="1417490"/>
            <a:ext cx="21005800"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lvl="0" algn="l" defTabSz="449580" fontAlgn="auto" hangingPunct="0">
              <a:lnSpc>
                <a:spcPct val="90000"/>
              </a:lnSpc>
            </a:pPr>
            <a:r>
              <a:rPr lang="de-AT" dirty="0"/>
              <a:t>Title</a:t>
            </a:r>
            <a:endParaRPr dirty="0"/>
          </a:p>
        </p:txBody>
      </p:sp>
      <p:sp>
        <p:nvSpPr>
          <p:cNvPr id="3" name="Hoofdtekst - niveau één…"/>
          <p:cNvSpPr txBox="1">
            <a:spLocks noGrp="1"/>
          </p:cNvSpPr>
          <p:nvPr>
            <p:ph type="body" idx="1"/>
          </p:nvPr>
        </p:nvSpPr>
        <p:spPr>
          <a:xfrm>
            <a:off x="1689100" y="3785965"/>
            <a:ext cx="21005800" cy="7301999"/>
          </a:xfrm>
          <a:prstGeom prst="rect">
            <a:avLst/>
          </a:prstGeom>
          <a:noFill/>
          <a:ln w="12700" cap="flat">
            <a:noFill/>
            <a:miter lim="400000"/>
          </a:ln>
          <a:effectLst/>
          <a:sp3d/>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de-AT" dirty="0"/>
              <a:t>Headertext 1</a:t>
            </a:r>
          </a:p>
          <a:p>
            <a:pPr lvl="1"/>
            <a:r>
              <a:rPr lang="de-AT" dirty="0"/>
              <a:t>Headertext 2</a:t>
            </a:r>
          </a:p>
          <a:p>
            <a:pPr lvl="2"/>
            <a:r>
              <a:rPr lang="de-AT" dirty="0"/>
              <a:t>Headertext 3</a:t>
            </a:r>
          </a:p>
          <a:p>
            <a:pPr lvl="3"/>
            <a:r>
              <a:rPr lang="de-AT" dirty="0"/>
              <a:t>Headertext 4</a:t>
            </a:r>
          </a:p>
          <a:p>
            <a:pPr lvl="4"/>
            <a:r>
              <a:rPr lang="de-AT" dirty="0"/>
              <a:t>Headertext 5</a:t>
            </a:r>
            <a:endParaRPr dirty="0"/>
          </a:p>
        </p:txBody>
      </p:sp>
      <p:sp>
        <p:nvSpPr>
          <p:cNvPr id="4" name="Dianumm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pic>
        <p:nvPicPr>
          <p:cNvPr id="6" name="Afbeelding" descr="Afbeelding">
            <a:extLst>
              <a:ext uri="{FF2B5EF4-FFF2-40B4-BE49-F238E27FC236}">
                <a16:creationId xmlns:a16="http://schemas.microsoft.com/office/drawing/2014/main" id="{03254319-AAEB-EA23-2525-111033705A6B}"/>
              </a:ext>
            </a:extLst>
          </p:cNvPr>
          <p:cNvPicPr>
            <a:picLocks noChangeAspect="1"/>
          </p:cNvPicPr>
          <p:nvPr userDrawn="1"/>
        </p:nvPicPr>
        <p:blipFill>
          <a:blip r:embed="rId14"/>
          <a:srcRect r="19055"/>
          <a:stretch>
            <a:fillRect/>
          </a:stretch>
        </p:blipFill>
        <p:spPr>
          <a:xfrm>
            <a:off x="-1361878" y="8401575"/>
            <a:ext cx="25745878" cy="5802849"/>
          </a:xfrm>
          <a:prstGeom prst="rect">
            <a:avLst/>
          </a:prstGeom>
          <a:ln w="12700">
            <a:miter lim="400000"/>
          </a:ln>
        </p:spPr>
      </p:pic>
      <p:pic>
        <p:nvPicPr>
          <p:cNvPr id="7" name="Grafik 6" descr="Ein Bild, das Schrift, Grafiken, Grafikdesign, Design enthält.&#10;&#10;Automatisch generierte Beschreibung">
            <a:extLst>
              <a:ext uri="{FF2B5EF4-FFF2-40B4-BE49-F238E27FC236}">
                <a16:creationId xmlns:a16="http://schemas.microsoft.com/office/drawing/2014/main" id="{57AF07BE-9A7B-375B-2B15-F8B7027F236A}"/>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8601070" y="-3875"/>
            <a:ext cx="7772400" cy="1472903"/>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2" r:id="rId2"/>
    <p:sldLayoutId id="2147483656" r:id="rId3"/>
    <p:sldLayoutId id="2147483657" r:id="rId4"/>
    <p:sldLayoutId id="2147483658" r:id="rId5"/>
    <p:sldLayoutId id="2147483659" r:id="rId6"/>
    <p:sldLayoutId id="2147483661" r:id="rId7"/>
    <p:sldLayoutId id="2147483662" r:id="rId8"/>
    <p:sldLayoutId id="2147483663" r:id="rId9"/>
    <p:sldLayoutId id="2147483664" r:id="rId10"/>
    <p:sldLayoutId id="2147483665" r:id="rId11"/>
  </p:sldLayoutIdLst>
  <p:transition spd="med"/>
  <p:txStyles>
    <p:titleStyle>
      <a:lvl1pPr marL="0" marR="0" indent="0" algn="ctr" defTabSz="825500" rtl="0" eaLnBrk="1" latinLnBrk="0" hangingPunct="1">
        <a:lnSpc>
          <a:spcPct val="100000"/>
        </a:lnSpc>
        <a:spcBef>
          <a:spcPts val="0"/>
        </a:spcBef>
        <a:spcAft>
          <a:spcPts val="0"/>
        </a:spcAft>
        <a:buClrTx/>
        <a:buSzTx/>
        <a:buFontTx/>
        <a:buNone/>
        <a:tabLst/>
        <a:defRPr kumimoji="0" sz="12000" b="1" i="0" u="none" strike="noStrike" cap="none" spc="0" normalizeH="0" baseline="0">
          <a:ln>
            <a:noFill/>
          </a:ln>
          <a:solidFill>
            <a:srgbClr val="274893"/>
          </a:solidFill>
          <a:effectLst/>
          <a:uFillTx/>
          <a:latin typeface="Arial"/>
          <a:ea typeface="+mn-ea"/>
          <a:cs typeface="Arial"/>
          <a:sym typeface="Helvetica Neue"/>
        </a:defRPr>
      </a:lvl1pPr>
      <a:lvl2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eaLnBrk="1" latinLnBrk="0" hangingPunct="1">
        <a:lnSpc>
          <a:spcPct val="100000"/>
        </a:lnSpc>
        <a:spcBef>
          <a:spcPts val="5900"/>
        </a:spcBef>
        <a:spcAft>
          <a:spcPts val="0"/>
        </a:spcAft>
        <a:buClrTx/>
        <a:buSzPct val="125000"/>
        <a:buFontTx/>
        <a:buChar char="•"/>
        <a:tabLst/>
        <a:defRPr kumimoji="0" sz="5400" b="0" i="0" u="none" strike="noStrike" cap="none" spc="0" normalizeH="0" baseline="0" dirty="0">
          <a:ln>
            <a:noFill/>
          </a:ln>
          <a:solidFill>
            <a:srgbClr val="000000"/>
          </a:solidFill>
          <a:effectLst/>
          <a:uFillTx/>
          <a:latin typeface="Helvetica Neue"/>
          <a:ea typeface="Helvetica Neue"/>
          <a:cs typeface="Helvetica Neue"/>
          <a:sym typeface="Helvetica Neue"/>
        </a:defRPr>
      </a:lvl1pPr>
      <a:lvl2pPr marL="1270000" marR="0" indent="-635000" algn="l" defTabSz="825500" eaLnBrk="1" latinLnBrk="0" hangingPunct="1">
        <a:lnSpc>
          <a:spcPct val="100000"/>
        </a:lnSpc>
        <a:spcBef>
          <a:spcPts val="5900"/>
        </a:spcBef>
        <a:spcAft>
          <a:spcPts val="0"/>
        </a:spcAft>
        <a:buClrTx/>
        <a:buSzPct val="125000"/>
        <a:buFontTx/>
        <a:buChar char="•"/>
        <a:tabLst/>
        <a:defRPr kumimoji="0" sz="4800" b="1" i="0" u="none" strike="noStrike" cap="none" spc="0" normalizeH="0" baseline="0" dirty="0">
          <a:ln>
            <a:noFill/>
          </a:ln>
          <a:solidFill>
            <a:srgbClr val="000000"/>
          </a:solidFill>
          <a:effectLst/>
          <a:uFillTx/>
          <a:latin typeface="Helvetica Neue"/>
          <a:ea typeface="Helvetica Neue"/>
          <a:cs typeface="Helvetica Neue"/>
          <a:sym typeface="Helvetica Neue"/>
        </a:defRPr>
      </a:lvl2pPr>
      <a:lvl3pPr marL="1905000" marR="0" indent="-635000" algn="l" defTabSz="825500" eaLnBrk="1" latinLnBrk="0" hangingPunct="1">
        <a:lnSpc>
          <a:spcPct val="100000"/>
        </a:lnSpc>
        <a:spcBef>
          <a:spcPts val="5900"/>
        </a:spcBef>
        <a:spcAft>
          <a:spcPts val="0"/>
        </a:spcAft>
        <a:buClrTx/>
        <a:buSzPct val="125000"/>
        <a:buFontTx/>
        <a:buChar char="•"/>
        <a:tabLst/>
        <a:defRPr kumimoji="0" sz="4400" b="1" i="0" u="none" strike="noStrike" cap="none" spc="0" normalizeH="0" baseline="0" dirty="0">
          <a:ln>
            <a:noFill/>
          </a:ln>
          <a:solidFill>
            <a:srgbClr val="000000"/>
          </a:solidFill>
          <a:effectLst/>
          <a:uFillTx/>
          <a:latin typeface="Helvetica Neue"/>
          <a:ea typeface="Helvetica Neue"/>
          <a:cs typeface="Helvetica Neue"/>
          <a:sym typeface="Helvetica Neue"/>
        </a:defRPr>
      </a:lvl3pPr>
      <a:lvl4pPr marL="2540000" marR="0" indent="-635000" algn="l" defTabSz="825500" eaLnBrk="1" latinLnBrk="0" hangingPunct="1">
        <a:lnSpc>
          <a:spcPct val="100000"/>
        </a:lnSpc>
        <a:spcBef>
          <a:spcPts val="5900"/>
        </a:spcBef>
        <a:spcAft>
          <a:spcPts val="0"/>
        </a:spcAft>
        <a:buClrTx/>
        <a:buSzPct val="125000"/>
        <a:buFontTx/>
        <a:buChar char="•"/>
        <a:tabLst/>
        <a:defRPr kumimoji="0" sz="4000" b="1" i="0" u="none" strike="noStrike" cap="none" spc="0" normalizeH="0" baseline="0" dirty="0">
          <a:ln>
            <a:noFill/>
          </a:ln>
          <a:solidFill>
            <a:srgbClr val="000000"/>
          </a:solidFill>
          <a:effectLst/>
          <a:uFillTx/>
          <a:latin typeface="Helvetica Neue"/>
          <a:ea typeface="Helvetica Neue"/>
          <a:cs typeface="Helvetica Neue"/>
          <a:sym typeface="Helvetica Neue"/>
        </a:defRPr>
      </a:lvl4pPr>
      <a:lvl5pPr marL="3175000" marR="0" indent="-635000" algn="l" defTabSz="825500" eaLnBrk="1" latinLnBrk="0" hangingPunct="1">
        <a:lnSpc>
          <a:spcPct val="100000"/>
        </a:lnSpc>
        <a:spcBef>
          <a:spcPts val="5900"/>
        </a:spcBef>
        <a:spcAft>
          <a:spcPts val="0"/>
        </a:spcAft>
        <a:buClrTx/>
        <a:buSzPct val="125000"/>
        <a:buFontTx/>
        <a:buChar char="•"/>
        <a:tabLst/>
        <a:defRPr kumimoji="0" sz="3600" b="1" i="0" u="none" strike="noStrike" cap="none" spc="0" normalizeH="0" baseline="0" dirty="0">
          <a:ln>
            <a:noFill/>
          </a:ln>
          <a:solidFill>
            <a:srgbClr val="000000"/>
          </a:solidFill>
          <a:effectLst/>
          <a:uFillTx/>
          <a:latin typeface="Helvetica Neue"/>
          <a:ea typeface="Helvetica Neue"/>
          <a:cs typeface="Helvetica Neue"/>
          <a:sym typeface="Helvetica Neue"/>
        </a:defRPr>
      </a:lvl5pPr>
      <a:lvl6pPr marL="3810000" marR="0" indent="-635000" algn="l" defTabSz="825500" eaLnBrk="1" latinLnBrk="0" hangingPunct="1">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eaLnBrk="1" latinLnBrk="0" hangingPunct="1">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eaLnBrk="1" latinLnBrk="0" hangingPunct="1">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eaLnBrk="1" latinLnBrk="0" hangingPunct="1">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76526" y="914400"/>
            <a:ext cx="22037040" cy="1107996"/>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1168400" y="2871007"/>
            <a:ext cx="22037040" cy="322549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7">
            <a:extLst>
              <a:ext uri="{96DAC541-7B7A-43D3-8B79-37D633B846F1}">
                <asvg:svgBlip xmlns:asvg="http://schemas.microsoft.com/office/drawing/2016/SVG/main" r:embed="rId78"/>
              </a:ext>
            </a:extLst>
          </a:blip>
          <a:srcRect/>
          <a:stretch/>
        </p:blipFill>
        <p:spPr>
          <a:xfrm rot="5400000">
            <a:off x="19019838" y="5486400"/>
            <a:ext cx="13716000" cy="2743200"/>
          </a:xfrm>
          <a:prstGeom prst="rect">
            <a:avLst/>
          </a:prstGeom>
        </p:spPr>
      </p:pic>
    </p:spTree>
    <p:extLst>
      <p:ext uri="{BB962C8B-B14F-4D97-AF65-F5344CB8AC3E}">
        <p14:creationId xmlns:p14="http://schemas.microsoft.com/office/powerpoint/2010/main" val="16319861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 id="2147483715" r:id="rId49"/>
    <p:sldLayoutId id="2147483716" r:id="rId50"/>
    <p:sldLayoutId id="2147483717" r:id="rId51"/>
    <p:sldLayoutId id="2147483718" r:id="rId52"/>
    <p:sldLayoutId id="2147483719" r:id="rId53"/>
    <p:sldLayoutId id="2147483720" r:id="rId54"/>
    <p:sldLayoutId id="2147483721" r:id="rId55"/>
    <p:sldLayoutId id="2147483722" r:id="rId56"/>
    <p:sldLayoutId id="2147483723" r:id="rId57"/>
    <p:sldLayoutId id="2147483724" r:id="rId58"/>
    <p:sldLayoutId id="2147483725" r:id="rId59"/>
    <p:sldLayoutId id="2147483726" r:id="rId60"/>
    <p:sldLayoutId id="2147483727" r:id="rId61"/>
    <p:sldLayoutId id="2147483728" r:id="rId62"/>
    <p:sldLayoutId id="2147483729" r:id="rId63"/>
    <p:sldLayoutId id="2147483730" r:id="rId64"/>
    <p:sldLayoutId id="2147483731" r:id="rId65"/>
    <p:sldLayoutId id="2147483732" r:id="rId66"/>
    <p:sldLayoutId id="2147483733" r:id="rId67"/>
    <p:sldLayoutId id="2147483734" r:id="rId68"/>
    <p:sldLayoutId id="2147483735" r:id="rId69"/>
    <p:sldLayoutId id="2147483736" r:id="rId70"/>
    <p:sldLayoutId id="2147483737" r:id="rId71"/>
    <p:sldLayoutId id="2147483738" r:id="rId72"/>
    <p:sldLayoutId id="2147483739" r:id="rId73"/>
    <p:sldLayoutId id="2147483740" r:id="rId74"/>
    <p:sldLayoutId id="2147483741" r:id="rId75"/>
  </p:sldLayoutIdLst>
  <p:transition>
    <p:fade/>
  </p:transition>
  <p:hf hdr="0" ftr="0" dt="0"/>
  <p:txStyles>
    <p:titleStyle>
      <a:lvl1pPr algn="l" defTabSz="1865484" rtl="0" eaLnBrk="1" latinLnBrk="0" hangingPunct="1">
        <a:lnSpc>
          <a:spcPct val="100000"/>
        </a:lnSpc>
        <a:spcBef>
          <a:spcPct val="0"/>
        </a:spcBef>
        <a:buNone/>
        <a:defRPr lang="en-US" sz="7200" b="0" kern="1200" cap="none" spc="-100" baseline="0" dirty="0" smtClean="0">
          <a:ln w="3175">
            <a:noFill/>
          </a:ln>
          <a:solidFill>
            <a:schemeClr val="tx2"/>
          </a:soli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76526" y="914400"/>
            <a:ext cx="22037040" cy="1107996"/>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1168400" y="2871007"/>
            <a:ext cx="22037040" cy="322549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0">
            <a:extLst>
              <a:ext uri="{96DAC541-7B7A-43D3-8B79-37D633B846F1}">
                <asvg:svgBlip xmlns:asvg="http://schemas.microsoft.com/office/drawing/2016/SVG/main" r:embed="rId81"/>
              </a:ext>
            </a:extLst>
          </a:blip>
          <a:srcRect/>
          <a:stretch/>
        </p:blipFill>
        <p:spPr>
          <a:xfrm rot="5400000">
            <a:off x="19019838" y="5486400"/>
            <a:ext cx="13716000" cy="2743200"/>
          </a:xfrm>
          <a:prstGeom prst="rect">
            <a:avLst/>
          </a:prstGeom>
        </p:spPr>
      </p:pic>
    </p:spTree>
    <p:extLst>
      <p:ext uri="{BB962C8B-B14F-4D97-AF65-F5344CB8AC3E}">
        <p14:creationId xmlns:p14="http://schemas.microsoft.com/office/powerpoint/2010/main" val="286834842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 id="2147483789" r:id="rId47"/>
    <p:sldLayoutId id="2147483790" r:id="rId48"/>
    <p:sldLayoutId id="2147483791" r:id="rId49"/>
    <p:sldLayoutId id="2147483792" r:id="rId50"/>
    <p:sldLayoutId id="2147483793" r:id="rId51"/>
    <p:sldLayoutId id="2147483794" r:id="rId52"/>
    <p:sldLayoutId id="2147483795" r:id="rId53"/>
    <p:sldLayoutId id="2147483796" r:id="rId54"/>
    <p:sldLayoutId id="2147483797" r:id="rId55"/>
    <p:sldLayoutId id="2147483798" r:id="rId56"/>
    <p:sldLayoutId id="2147483799" r:id="rId57"/>
    <p:sldLayoutId id="2147483800" r:id="rId58"/>
    <p:sldLayoutId id="2147483801" r:id="rId59"/>
    <p:sldLayoutId id="2147483802" r:id="rId60"/>
    <p:sldLayoutId id="2147483803" r:id="rId61"/>
    <p:sldLayoutId id="2147483804" r:id="rId62"/>
    <p:sldLayoutId id="2147483805" r:id="rId63"/>
    <p:sldLayoutId id="2147483806" r:id="rId64"/>
    <p:sldLayoutId id="2147483807" r:id="rId65"/>
    <p:sldLayoutId id="2147483808" r:id="rId66"/>
    <p:sldLayoutId id="2147483809" r:id="rId67"/>
    <p:sldLayoutId id="2147483810" r:id="rId68"/>
    <p:sldLayoutId id="2147483811" r:id="rId69"/>
    <p:sldLayoutId id="2147483812" r:id="rId70"/>
    <p:sldLayoutId id="2147483813" r:id="rId71"/>
    <p:sldLayoutId id="2147483814" r:id="rId72"/>
    <p:sldLayoutId id="2147483815" r:id="rId73"/>
    <p:sldLayoutId id="2147483816" r:id="rId74"/>
    <p:sldLayoutId id="2147483817" r:id="rId75"/>
    <p:sldLayoutId id="2147483818" r:id="rId76"/>
    <p:sldLayoutId id="2147483819" r:id="rId77"/>
    <p:sldLayoutId id="2147483820" r:id="rId78"/>
  </p:sldLayoutIdLst>
  <p:transition>
    <p:fade/>
  </p:transition>
  <p:hf sldNum="0" hdr="0" ftr="0" dt="0"/>
  <p:txStyles>
    <p:titleStyle>
      <a:lvl1pPr algn="l" defTabSz="1865484" rtl="0" eaLnBrk="1" latinLnBrk="0" hangingPunct="1">
        <a:lnSpc>
          <a:spcPct val="100000"/>
        </a:lnSpc>
        <a:spcBef>
          <a:spcPct val="0"/>
        </a:spcBef>
        <a:buNone/>
        <a:defRPr lang="en-US" sz="7200" b="0" kern="1200" cap="none" spc="-100" baseline="0" dirty="0" smtClean="0">
          <a:ln w="3175">
            <a:noFill/>
          </a:ln>
          <a:solidFill>
            <a:schemeClr val="tx2"/>
          </a:soli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xml"/><Relationship Id="rId1" Type="http://schemas.openxmlformats.org/officeDocument/2006/relationships/slideLayout" Target="../slideLayouts/slideLayout151.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54.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154.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1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54.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59.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svg"/><Relationship Id="rId10" Type="http://schemas.openxmlformats.org/officeDocument/2006/relationships/image" Target="../media/image66.jpeg"/><Relationship Id="rId4" Type="http://schemas.openxmlformats.org/officeDocument/2006/relationships/image" Target="../media/image60.png"/><Relationship Id="rId9" Type="http://schemas.openxmlformats.org/officeDocument/2006/relationships/image" Target="../media/image65.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hyperlink" Target="https://tools.ietf.org/html/rfc4760" TargetMode="External"/><Relationship Id="rId2" Type="http://schemas.openxmlformats.org/officeDocument/2006/relationships/hyperlink" Target="https://tools.ietf.org/html/rfc2545" TargetMode="External"/><Relationship Id="rId1" Type="http://schemas.openxmlformats.org/officeDocument/2006/relationships/slideLayout" Target="../slideLayouts/slideLayout159.xml"/><Relationship Id="rId6" Type="http://schemas.openxmlformats.org/officeDocument/2006/relationships/hyperlink" Target="https://tools.ietf.org/html/rfc4724" TargetMode="External"/><Relationship Id="rId5" Type="http://schemas.openxmlformats.org/officeDocument/2006/relationships/hyperlink" Target="https://tools.ietf.org/html/rfc4456" TargetMode="External"/><Relationship Id="rId4" Type="http://schemas.openxmlformats.org/officeDocument/2006/relationships/hyperlink" Target="https://tools.ietf.org/html/rfc489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www.constraight.com/" TargetMode="External"/><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6.jp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jpeg"/><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jpeg"/><Relationship Id="rId4" Type="http://schemas.openxmlformats.org/officeDocument/2006/relationships/image" Target="../media/image97.png"/><Relationship Id="rId9" Type="http://schemas.openxmlformats.org/officeDocument/2006/relationships/image" Target="../media/image10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goethe.de/ins/cz/de/kul/the/thr/ki/21481185.html" TargetMode="External"/><Relationship Id="rId2" Type="http://schemas.openxmlformats.org/officeDocument/2006/relationships/image" Target="../media/image68.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AF41E8A-474F-D573-FCC5-1E7CDA78C1CA}"/>
              </a:ext>
            </a:extLst>
          </p:cNvPr>
          <p:cNvSpPr>
            <a:spLocks noGrp="1"/>
          </p:cNvSpPr>
          <p:nvPr>
            <p:ph type="title"/>
          </p:nvPr>
        </p:nvSpPr>
        <p:spPr>
          <a:xfrm>
            <a:off x="1689100" y="1004534"/>
            <a:ext cx="21005800" cy="3057247"/>
          </a:xfrm>
        </p:spPr>
        <p:txBody>
          <a:bodyPr/>
          <a:lstStyle/>
          <a:p>
            <a:r>
              <a:rPr lang="de-DE" sz="9600" dirty="0"/>
              <a:t>Azure </a:t>
            </a:r>
            <a:r>
              <a:rPr lang="de-DE" sz="9600" dirty="0" err="1"/>
              <a:t>Local</a:t>
            </a:r>
            <a:r>
              <a:rPr lang="de-DE" sz="9600" dirty="0"/>
              <a:t> – Was bringt mir das SDN Setup?</a:t>
            </a:r>
            <a:endParaRPr lang="de-DE" dirty="0"/>
          </a:p>
        </p:txBody>
      </p:sp>
      <p:pic>
        <p:nvPicPr>
          <p:cNvPr id="2" name="Picture 1" descr="A person in a white shirt&#10;&#10;AI-generated content may be incorrect.">
            <a:extLst>
              <a:ext uri="{FF2B5EF4-FFF2-40B4-BE49-F238E27FC236}">
                <a16:creationId xmlns:a16="http://schemas.microsoft.com/office/drawing/2014/main" id="{D9283166-047D-1F31-A79E-6FE5CDDA3A5A}"/>
              </a:ext>
            </a:extLst>
          </p:cNvPr>
          <p:cNvPicPr>
            <a:picLocks noChangeAspect="1"/>
          </p:cNvPicPr>
          <p:nvPr/>
        </p:nvPicPr>
        <p:blipFill>
          <a:blip r:embed="rId2"/>
          <a:stretch>
            <a:fillRect/>
          </a:stretch>
        </p:blipFill>
        <p:spPr>
          <a:xfrm>
            <a:off x="6200045" y="4922348"/>
            <a:ext cx="3394068" cy="3402575"/>
          </a:xfrm>
          <a:prstGeom prst="rect">
            <a:avLst/>
          </a:prstGeom>
        </p:spPr>
      </p:pic>
      <p:pic>
        <p:nvPicPr>
          <p:cNvPr id="3" name="Picture 2" descr="A person in a suit and glasses smiling&#10;&#10;AI-generated content may be incorrect.">
            <a:extLst>
              <a:ext uri="{FF2B5EF4-FFF2-40B4-BE49-F238E27FC236}">
                <a16:creationId xmlns:a16="http://schemas.microsoft.com/office/drawing/2014/main" id="{689D6986-107E-6F54-CD6A-3DE81DBFC4AE}"/>
              </a:ext>
            </a:extLst>
          </p:cNvPr>
          <p:cNvPicPr>
            <a:picLocks noChangeAspect="1"/>
          </p:cNvPicPr>
          <p:nvPr/>
        </p:nvPicPr>
        <p:blipFill>
          <a:blip r:embed="rId3"/>
          <a:stretch>
            <a:fillRect/>
          </a:stretch>
        </p:blipFill>
        <p:spPr>
          <a:xfrm>
            <a:off x="10933726" y="4965894"/>
            <a:ext cx="5084126" cy="3380943"/>
          </a:xfrm>
          <a:prstGeom prst="rect">
            <a:avLst/>
          </a:prstGeom>
        </p:spPr>
      </p:pic>
      <p:sp>
        <p:nvSpPr>
          <p:cNvPr id="4" name="TextBox 3">
            <a:extLst>
              <a:ext uri="{FF2B5EF4-FFF2-40B4-BE49-F238E27FC236}">
                <a16:creationId xmlns:a16="http://schemas.microsoft.com/office/drawing/2014/main" id="{4C80BAA9-097F-E463-EB46-C9898A45F778}"/>
              </a:ext>
            </a:extLst>
          </p:cNvPr>
          <p:cNvSpPr txBox="1"/>
          <p:nvPr/>
        </p:nvSpPr>
        <p:spPr>
          <a:xfrm>
            <a:off x="6657797" y="8956123"/>
            <a:ext cx="2478564" cy="861774"/>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t>Ulas Meric </a:t>
            </a:r>
            <a:br>
              <a:rPr lang="en-US" dirty="0"/>
            </a:br>
            <a:r>
              <a:rPr lang="en-US" sz="2000" b="0" dirty="0"/>
              <a:t>IT-Architect &amp; BDM</a:t>
            </a:r>
            <a:endParaRPr lang="en-US" b="0" dirty="0"/>
          </a:p>
        </p:txBody>
      </p:sp>
      <p:sp>
        <p:nvSpPr>
          <p:cNvPr id="6" name="TextBox 4">
            <a:extLst>
              <a:ext uri="{FF2B5EF4-FFF2-40B4-BE49-F238E27FC236}">
                <a16:creationId xmlns:a16="http://schemas.microsoft.com/office/drawing/2014/main" id="{1877BFC5-BF8D-C66C-27F0-F755BBCC0A33}"/>
              </a:ext>
            </a:extLst>
          </p:cNvPr>
          <p:cNvSpPr txBox="1"/>
          <p:nvPr/>
        </p:nvSpPr>
        <p:spPr>
          <a:xfrm>
            <a:off x="11327563" y="8956123"/>
            <a:ext cx="3594254" cy="861774"/>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t>Markus Klein</a:t>
            </a:r>
            <a:br>
              <a:rPr lang="en-US" dirty="0"/>
            </a:br>
            <a:r>
              <a:rPr lang="en-US" sz="2000" b="0" dirty="0"/>
              <a:t>Managing Technical Director</a:t>
            </a:r>
            <a:endParaRPr lang="en-US" b="0" dirty="0"/>
          </a:p>
        </p:txBody>
      </p:sp>
      <p:pic>
        <p:nvPicPr>
          <p:cNvPr id="7" name="Grafik 4">
            <a:extLst>
              <a:ext uri="{FF2B5EF4-FFF2-40B4-BE49-F238E27FC236}">
                <a16:creationId xmlns:a16="http://schemas.microsoft.com/office/drawing/2014/main" id="{26AF38A7-056B-B6AE-1868-18B5B8EDCC88}"/>
              </a:ext>
            </a:extLst>
          </p:cNvPr>
          <p:cNvPicPr>
            <a:picLocks noChangeAspect="1"/>
          </p:cNvPicPr>
          <p:nvPr/>
        </p:nvPicPr>
        <p:blipFill>
          <a:blip r:embed="rId4"/>
          <a:stretch>
            <a:fillRect/>
          </a:stretch>
        </p:blipFill>
        <p:spPr>
          <a:xfrm>
            <a:off x="320145" y="4943982"/>
            <a:ext cx="5879899" cy="3380942"/>
          </a:xfrm>
          <a:prstGeom prst="rect">
            <a:avLst/>
          </a:prstGeom>
        </p:spPr>
      </p:pic>
      <p:pic>
        <p:nvPicPr>
          <p:cNvPr id="8" name="Grafik 12">
            <a:extLst>
              <a:ext uri="{FF2B5EF4-FFF2-40B4-BE49-F238E27FC236}">
                <a16:creationId xmlns:a16="http://schemas.microsoft.com/office/drawing/2014/main" id="{F2BB0388-5F45-772A-BBB2-FEDC8B2B4005}"/>
              </a:ext>
            </a:extLst>
          </p:cNvPr>
          <p:cNvPicPr>
            <a:picLocks noChangeAspect="1"/>
          </p:cNvPicPr>
          <p:nvPr/>
        </p:nvPicPr>
        <p:blipFill>
          <a:blip r:embed="rId5"/>
          <a:stretch>
            <a:fillRect/>
          </a:stretch>
        </p:blipFill>
        <p:spPr>
          <a:xfrm>
            <a:off x="16017852" y="4994320"/>
            <a:ext cx="8014088" cy="3380943"/>
          </a:xfrm>
          <a:prstGeom prst="rect">
            <a:avLst/>
          </a:prstGeom>
        </p:spPr>
      </p:pic>
    </p:spTree>
    <p:extLst>
      <p:ext uri="{BB962C8B-B14F-4D97-AF65-F5344CB8AC3E}">
        <p14:creationId xmlns:p14="http://schemas.microsoft.com/office/powerpoint/2010/main" val="41651579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Architecture overview</a:t>
            </a:r>
          </a:p>
        </p:txBody>
      </p:sp>
      <p:sp>
        <p:nvSpPr>
          <p:cNvPr id="2" name="Text Placeholder 1"/>
          <p:cNvSpPr>
            <a:spLocks noGrp="1"/>
          </p:cNvSpPr>
          <p:nvPr>
            <p:ph idx="1"/>
          </p:nvPr>
        </p:nvSpPr>
        <p:spPr>
          <a:xfrm>
            <a:off x="908101" y="2894528"/>
            <a:ext cx="13924566" cy="10236108"/>
          </a:xfrm>
        </p:spPr>
        <p:txBody>
          <a:bodyPr vert="horz" wrap="square" lIns="0" tIns="0" rIns="0" bIns="0" rtlCol="0" anchor="ctr">
            <a:normAutofit fontScale="85000" lnSpcReduction="10000"/>
          </a:bodyPr>
          <a:lstStyle/>
          <a:p>
            <a:pPr marL="0" indent="0">
              <a:buNone/>
            </a:pPr>
            <a:r>
              <a:rPr lang="en-US" sz="4800" b="1">
                <a:ea typeface="Batang"/>
              </a:rPr>
              <a:t>Highly available and scalable server role</a:t>
            </a:r>
          </a:p>
          <a:p>
            <a:pPr marL="1120140" lvl="1" indent="-571500">
              <a:buFont typeface="Arial"/>
              <a:buChar char="•"/>
            </a:pPr>
            <a:r>
              <a:rPr lang="en-US">
                <a:ea typeface="Batang"/>
              </a:rPr>
              <a:t>Separates functionality into service modules (microservices)</a:t>
            </a:r>
          </a:p>
          <a:p>
            <a:pPr marL="1120140" lvl="1" indent="-571500">
              <a:buFont typeface="Arial"/>
              <a:buChar char="•"/>
            </a:pPr>
            <a:r>
              <a:rPr lang="en-US">
                <a:ea typeface="Batang"/>
              </a:rPr>
              <a:t>Relies on Windows Service Fabric for high availability</a:t>
            </a:r>
          </a:p>
          <a:p>
            <a:pPr marL="0" indent="0">
              <a:buNone/>
            </a:pPr>
            <a:r>
              <a:rPr lang="en-US" sz="4800" b="1">
                <a:ea typeface="Batang"/>
              </a:rPr>
              <a:t>Northbound API (REST interface)</a:t>
            </a:r>
          </a:p>
          <a:p>
            <a:pPr marL="1120140" lvl="1" indent="-571500">
              <a:buFont typeface="Arial"/>
              <a:buChar char="•"/>
            </a:pPr>
            <a:r>
              <a:rPr lang="en-US">
                <a:ea typeface="Batang"/>
              </a:rPr>
              <a:t>Provides you with the ability to gather network information from network controller and use it to monitor and configure the network.</a:t>
            </a:r>
          </a:p>
          <a:p>
            <a:pPr marL="1120140" lvl="1" indent="-571500">
              <a:buFont typeface="Arial"/>
              <a:buChar char="•"/>
            </a:pPr>
            <a:r>
              <a:rPr lang="en-US">
                <a:ea typeface="Batang"/>
              </a:rPr>
              <a:t>Configure, monitor, troubleshoot and deploy new devices on the network by using Windows PowerShell, REST, System Center Virtual Machine Manager (SCVMM), Windows Admin Center (WAC), and more.</a:t>
            </a:r>
          </a:p>
          <a:p>
            <a:pPr marL="1120140" lvl="1" indent="-571500">
              <a:buFont typeface="Arial"/>
              <a:buChar char="•"/>
            </a:pPr>
            <a:r>
              <a:rPr lang="en-US">
                <a:ea typeface="Batang"/>
              </a:rPr>
              <a:t>Uses a JSON data model to represent resources.</a:t>
            </a:r>
          </a:p>
          <a:p>
            <a:pPr marL="1120140" lvl="1" indent="-571500">
              <a:buFont typeface="Arial"/>
              <a:buChar char="•"/>
            </a:pPr>
            <a:r>
              <a:rPr lang="en-US">
                <a:ea typeface="Batang"/>
              </a:rPr>
              <a:t>Supports CRUD operations on resources through NB API.</a:t>
            </a:r>
          </a:p>
          <a:p>
            <a:pPr marL="0" indent="0">
              <a:buNone/>
            </a:pPr>
            <a:r>
              <a:rPr lang="en-US" sz="4800" b="1">
                <a:ea typeface="Batang"/>
              </a:rPr>
              <a:t>Southbound API</a:t>
            </a:r>
          </a:p>
          <a:p>
            <a:pPr marL="1120140" lvl="1" indent="-571500">
              <a:buFont typeface="Arial"/>
              <a:buChar char="•"/>
            </a:pPr>
            <a:r>
              <a:rPr lang="en-US">
                <a:ea typeface="Batang"/>
              </a:rPr>
              <a:t>Network controller can discover network devices, detect service configurations, and gather all the information you need about the network.</a:t>
            </a:r>
          </a:p>
          <a:p>
            <a:pPr marL="1120140" lvl="1" indent="-571500">
              <a:buFont typeface="Arial"/>
              <a:buChar char="•"/>
            </a:pPr>
            <a:r>
              <a:rPr lang="en-US">
                <a:ea typeface="Batang"/>
              </a:rPr>
              <a:t>Provides pathway to send information to the network infrastructure, such as configuration changes that you have made.</a:t>
            </a:r>
          </a:p>
        </p:txBody>
      </p:sp>
      <p:grpSp>
        <p:nvGrpSpPr>
          <p:cNvPr id="4" name="Group 3">
            <a:extLst>
              <a:ext uri="{FF2B5EF4-FFF2-40B4-BE49-F238E27FC236}">
                <a16:creationId xmlns:a16="http://schemas.microsoft.com/office/drawing/2014/main" id="{FB6FE41C-0891-BD9F-8C4D-825968A62BC7}"/>
              </a:ext>
            </a:extLst>
          </p:cNvPr>
          <p:cNvGrpSpPr/>
          <p:nvPr/>
        </p:nvGrpSpPr>
        <p:grpSpPr>
          <a:xfrm>
            <a:off x="15228607" y="2683380"/>
            <a:ext cx="8589206" cy="10447256"/>
            <a:chOff x="6686846" y="1800933"/>
            <a:chExt cx="4230748" cy="4807114"/>
          </a:xfrm>
        </p:grpSpPr>
        <p:sp>
          <p:nvSpPr>
            <p:cNvPr id="120" name="Rectangle 119">
              <a:extLst>
                <a:ext uri="{FF2B5EF4-FFF2-40B4-BE49-F238E27FC236}">
                  <a16:creationId xmlns:a16="http://schemas.microsoft.com/office/drawing/2014/main" id="{194CBF20-0640-E1DE-6B78-FEC1C4FEEB93}"/>
                </a:ext>
              </a:extLst>
            </p:cNvPr>
            <p:cNvSpPr/>
            <p:nvPr/>
          </p:nvSpPr>
          <p:spPr bwMode="auto">
            <a:xfrm>
              <a:off x="6686846" y="1800933"/>
              <a:ext cx="4230748" cy="4807114"/>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4706" b="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21" name="Rectangle 120">
              <a:extLst>
                <a:ext uri="{FF2B5EF4-FFF2-40B4-BE49-F238E27FC236}">
                  <a16:creationId xmlns:a16="http://schemas.microsoft.com/office/drawing/2014/main" id="{F23186AA-1E1E-D52B-B8F4-AC458CCC048D}"/>
                </a:ext>
              </a:extLst>
            </p:cNvPr>
            <p:cNvSpPr/>
            <p:nvPr/>
          </p:nvSpPr>
          <p:spPr bwMode="auto">
            <a:xfrm>
              <a:off x="6764484" y="2707509"/>
              <a:ext cx="4033912" cy="1408401"/>
            </a:xfrm>
            <a:prstGeom prst="rect">
              <a:avLst/>
            </a:prstGeom>
            <a:solidFill>
              <a:srgbClr val="E7E6E6">
                <a:lumMod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2352">
                <a:gradFill>
                  <a:gsLst>
                    <a:gs pos="3810">
                      <a:prstClr val="white"/>
                    </a:gs>
                    <a:gs pos="100000">
                      <a:prstClr val="white"/>
                    </a:gs>
                  </a:gsLst>
                  <a:lin ang="5400000" scaled="0"/>
                </a:gradFill>
                <a:latin typeface="Calibri" panose="020F0502020204030204"/>
                <a:ea typeface="Segoe UI" pitchFamily="34" charset="0"/>
                <a:cs typeface="Segoe UI" pitchFamily="34" charset="0"/>
              </a:endParaRPr>
            </a:p>
          </p:txBody>
        </p:sp>
        <p:sp>
          <p:nvSpPr>
            <p:cNvPr id="122" name="Rectangle 121">
              <a:extLst>
                <a:ext uri="{FF2B5EF4-FFF2-40B4-BE49-F238E27FC236}">
                  <a16:creationId xmlns:a16="http://schemas.microsoft.com/office/drawing/2014/main" id="{70609490-4531-590E-538D-980CC2B708F9}"/>
                </a:ext>
              </a:extLst>
            </p:cNvPr>
            <p:cNvSpPr/>
            <p:nvPr/>
          </p:nvSpPr>
          <p:spPr bwMode="auto">
            <a:xfrm>
              <a:off x="6868620" y="2808111"/>
              <a:ext cx="3825643" cy="1207200"/>
            </a:xfrm>
            <a:prstGeom prst="rect">
              <a:avLst/>
            </a:prstGeom>
          </p:spPr>
          <p:txBody>
            <a:bodyPr vert="horz" wrap="square" lIns="0" tIns="0" rIns="0" bIns="0" rtlCol="0" anchor="ctr">
              <a:normAutofit/>
            </a:bodyPr>
            <a:lstStyle/>
            <a:p>
              <a:pPr defTabSz="1865484">
                <a:spcBef>
                  <a:spcPct val="20000"/>
                </a:spcBef>
                <a:buSzPct val="90000"/>
              </a:pPr>
              <a:r>
                <a:rPr lang="en-US" sz="5600">
                  <a:ea typeface="Batang"/>
                  <a:cs typeface="Segoe UI" panose="020B0502040204020203" pitchFamily="34" charset="0"/>
                </a:rPr>
                <a:t>Network </a:t>
              </a:r>
              <a:br>
                <a:rPr lang="en-US" sz="5600">
                  <a:ea typeface="Batang"/>
                  <a:cs typeface="Segoe UI" panose="020B0502040204020203" pitchFamily="34" charset="0"/>
                </a:rPr>
              </a:br>
              <a:r>
                <a:rPr lang="en-US" sz="5600">
                  <a:ea typeface="Batang"/>
                  <a:cs typeface="Segoe UI" panose="020B0502040204020203" pitchFamily="34" charset="0"/>
                </a:rPr>
                <a:t>controller</a:t>
              </a:r>
            </a:p>
          </p:txBody>
        </p:sp>
        <p:grpSp>
          <p:nvGrpSpPr>
            <p:cNvPr id="123" name="Group 122">
              <a:extLst>
                <a:ext uri="{FF2B5EF4-FFF2-40B4-BE49-F238E27FC236}">
                  <a16:creationId xmlns:a16="http://schemas.microsoft.com/office/drawing/2014/main" id="{FE3BA7CF-AD2C-9D25-AFA3-64C501248DBC}"/>
                </a:ext>
              </a:extLst>
            </p:cNvPr>
            <p:cNvGrpSpPr/>
            <p:nvPr/>
          </p:nvGrpSpPr>
          <p:grpSpPr>
            <a:xfrm>
              <a:off x="7107845" y="2922771"/>
              <a:ext cx="3352652" cy="977877"/>
              <a:chOff x="7136145" y="3548628"/>
              <a:chExt cx="3419880" cy="997485"/>
            </a:xfrm>
          </p:grpSpPr>
          <p:sp>
            <p:nvSpPr>
              <p:cNvPr id="124" name="Up-Down Arrow 8">
                <a:extLst>
                  <a:ext uri="{FF2B5EF4-FFF2-40B4-BE49-F238E27FC236}">
                    <a16:creationId xmlns:a16="http://schemas.microsoft.com/office/drawing/2014/main" id="{D2760FD5-CB34-CE00-6D03-CAC22F630CAD}"/>
                  </a:ext>
                </a:extLst>
              </p:cNvPr>
              <p:cNvSpPr/>
              <p:nvPr/>
            </p:nvSpPr>
            <p:spPr bwMode="auto">
              <a:xfrm>
                <a:off x="7136145"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4706" b="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25" name="Up-Down Arrow 10">
                <a:extLst>
                  <a:ext uri="{FF2B5EF4-FFF2-40B4-BE49-F238E27FC236}">
                    <a16:creationId xmlns:a16="http://schemas.microsoft.com/office/drawing/2014/main" id="{9028A997-6E8D-3B94-EA16-40E1F34CA2FF}"/>
                  </a:ext>
                </a:extLst>
              </p:cNvPr>
              <p:cNvSpPr/>
              <p:nvPr/>
            </p:nvSpPr>
            <p:spPr bwMode="auto">
              <a:xfrm>
                <a:off x="10008421" y="3548628"/>
                <a:ext cx="547604" cy="997485"/>
              </a:xfrm>
              <a:prstGeom prst="upDownArrow">
                <a:avLst/>
              </a:prstGeom>
              <a:solidFill>
                <a:sysClr val="window" lastClr="FFFFFF">
                  <a:alpha val="5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4706" b="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26" name="Rectangle 2">
              <a:extLst>
                <a:ext uri="{FF2B5EF4-FFF2-40B4-BE49-F238E27FC236}">
                  <a16:creationId xmlns:a16="http://schemas.microsoft.com/office/drawing/2014/main" id="{9BA10E7F-F948-E7DA-78FE-63C6338274D1}"/>
                </a:ext>
              </a:extLst>
            </p:cNvPr>
            <p:cNvSpPr/>
            <p:nvPr/>
          </p:nvSpPr>
          <p:spPr bwMode="auto">
            <a:xfrm>
              <a:off x="6764484" y="4888240"/>
              <a:ext cx="4033912" cy="788854"/>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358570" tIns="286856" rIns="358570" bIns="286856" numCol="1" spcCol="0" rtlCol="0" fromWordArt="0" anchor="ctr" anchorCtr="0" forceAA="0" compatLnSpc="1">
              <a:prstTxWarp prst="textNoShape">
                <a:avLst/>
              </a:prstTxWarp>
              <a:noAutofit/>
            </a:bodyPr>
            <a:lstStyle/>
            <a:p>
              <a:pPr defTabSz="1828204" fontAlgn="base" hangingPunct="1">
                <a:lnSpc>
                  <a:spcPct val="90000"/>
                </a:lnSpc>
                <a:spcBef>
                  <a:spcPct val="0"/>
                </a:spcBef>
                <a:spcAft>
                  <a:spcPct val="0"/>
                </a:spcAft>
                <a:defRPr/>
              </a:pPr>
              <a:r>
                <a:rPr lang="en-US" sz="3136">
                  <a:gradFill>
                    <a:gsLst>
                      <a:gs pos="3810">
                        <a:prstClr val="white"/>
                      </a:gs>
                      <a:gs pos="100000">
                        <a:prstClr val="white"/>
                      </a:gs>
                    </a:gsLst>
                    <a:lin ang="5400000" scaled="0"/>
                  </a:gradFill>
                  <a:latin typeface="Calibri" panose="020F0502020204030204"/>
                  <a:ea typeface="Segoe UI" pitchFamily="34" charset="0"/>
                  <a:cs typeface="Segoe UI" pitchFamily="34" charset="0"/>
                </a:rPr>
                <a:t>Physical network </a:t>
              </a:r>
              <a:br>
                <a:rPr lang="en-US" sz="3136">
                  <a:gradFill>
                    <a:gsLst>
                      <a:gs pos="3810">
                        <a:prstClr val="white"/>
                      </a:gs>
                      <a:gs pos="100000">
                        <a:prstClr val="white"/>
                      </a:gs>
                    </a:gsLst>
                    <a:lin ang="5400000" scaled="0"/>
                  </a:gradFill>
                  <a:latin typeface="Calibri" panose="020F0502020204030204"/>
                  <a:ea typeface="Segoe UI" pitchFamily="34" charset="0"/>
                  <a:cs typeface="Segoe UI" pitchFamily="34" charset="0"/>
                </a:rPr>
              </a:br>
              <a:r>
                <a:rPr lang="en-US" sz="3136">
                  <a:gradFill>
                    <a:gsLst>
                      <a:gs pos="3810">
                        <a:prstClr val="white"/>
                      </a:gs>
                      <a:gs pos="100000">
                        <a:prstClr val="white"/>
                      </a:gs>
                    </a:gsLst>
                    <a:lin ang="5400000" scaled="0"/>
                  </a:gradFill>
                  <a:latin typeface="Calibri" panose="020F0502020204030204"/>
                  <a:ea typeface="Segoe UI" pitchFamily="34" charset="0"/>
                  <a:cs typeface="Segoe UI" pitchFamily="34" charset="0"/>
                </a:rPr>
                <a:t>infrastructure</a:t>
              </a:r>
            </a:p>
          </p:txBody>
        </p:sp>
        <p:sp>
          <p:nvSpPr>
            <p:cNvPr id="127" name="Rectangle 3">
              <a:extLst>
                <a:ext uri="{FF2B5EF4-FFF2-40B4-BE49-F238E27FC236}">
                  <a16:creationId xmlns:a16="http://schemas.microsoft.com/office/drawing/2014/main" id="{DAAD458A-4163-CCCE-9DF1-B9BC3DCF93C0}"/>
                </a:ext>
              </a:extLst>
            </p:cNvPr>
            <p:cNvSpPr/>
            <p:nvPr/>
          </p:nvSpPr>
          <p:spPr bwMode="auto">
            <a:xfrm>
              <a:off x="6764484" y="4102868"/>
              <a:ext cx="4033912" cy="752977"/>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358570" tIns="286856" rIns="358570" bIns="286856" numCol="1" spcCol="0" rtlCol="0" fromWordArt="0" anchor="ctr" anchorCtr="0" forceAA="0" compatLnSpc="1">
              <a:prstTxWarp prst="textNoShape">
                <a:avLst/>
              </a:prstTxWarp>
              <a:noAutofit/>
            </a:bodyPr>
            <a:lstStyle/>
            <a:p>
              <a:pPr defTabSz="1828204" fontAlgn="base" hangingPunct="1">
                <a:lnSpc>
                  <a:spcPct val="90000"/>
                </a:lnSpc>
                <a:spcBef>
                  <a:spcPct val="0"/>
                </a:spcBef>
                <a:spcAft>
                  <a:spcPct val="0"/>
                </a:spcAft>
                <a:defRPr/>
              </a:pPr>
              <a:r>
                <a:rPr lang="en-US" sz="3136">
                  <a:gradFill>
                    <a:gsLst>
                      <a:gs pos="3810">
                        <a:prstClr val="white"/>
                      </a:gs>
                      <a:gs pos="100000">
                        <a:prstClr val="white"/>
                      </a:gs>
                    </a:gsLst>
                    <a:lin ang="5400000" scaled="0"/>
                  </a:gradFill>
                  <a:latin typeface="Calibri" panose="020F0502020204030204"/>
                  <a:ea typeface="Segoe UI" pitchFamily="34" charset="0"/>
                  <a:cs typeface="Segoe UI" pitchFamily="34" charset="0"/>
                </a:rPr>
                <a:t>Virtual network </a:t>
              </a:r>
              <a:br>
                <a:rPr lang="en-US" sz="3136">
                  <a:gradFill>
                    <a:gsLst>
                      <a:gs pos="3810">
                        <a:prstClr val="white"/>
                      </a:gs>
                      <a:gs pos="100000">
                        <a:prstClr val="white"/>
                      </a:gs>
                    </a:gsLst>
                    <a:lin ang="5400000" scaled="0"/>
                  </a:gradFill>
                  <a:latin typeface="Calibri" panose="020F0502020204030204"/>
                  <a:ea typeface="Segoe UI" pitchFamily="34" charset="0"/>
                  <a:cs typeface="Segoe UI" pitchFamily="34" charset="0"/>
                </a:rPr>
              </a:br>
              <a:r>
                <a:rPr lang="en-US" sz="3136">
                  <a:gradFill>
                    <a:gsLst>
                      <a:gs pos="3810">
                        <a:prstClr val="white"/>
                      </a:gs>
                      <a:gs pos="100000">
                        <a:prstClr val="white"/>
                      </a:gs>
                    </a:gsLst>
                    <a:lin ang="5400000" scaled="0"/>
                  </a:gradFill>
                  <a:latin typeface="Calibri" panose="020F0502020204030204"/>
                  <a:ea typeface="Segoe UI" pitchFamily="34" charset="0"/>
                  <a:cs typeface="Segoe UI" pitchFamily="34" charset="0"/>
                </a:rPr>
                <a:t>infrastructure</a:t>
              </a:r>
            </a:p>
          </p:txBody>
        </p:sp>
        <p:grpSp>
          <p:nvGrpSpPr>
            <p:cNvPr id="128" name="Group 127">
              <a:extLst>
                <a:ext uri="{FF2B5EF4-FFF2-40B4-BE49-F238E27FC236}">
                  <a16:creationId xmlns:a16="http://schemas.microsoft.com/office/drawing/2014/main" id="{9D637697-D9A2-329E-4EF1-A2C94ACF0F9D}"/>
                </a:ext>
              </a:extLst>
            </p:cNvPr>
            <p:cNvGrpSpPr/>
            <p:nvPr/>
          </p:nvGrpSpPr>
          <p:grpSpPr>
            <a:xfrm>
              <a:off x="6998716" y="5139959"/>
              <a:ext cx="744177" cy="285417"/>
              <a:chOff x="13088645" y="1037642"/>
              <a:chExt cx="718363" cy="275516"/>
            </a:xfrm>
            <a:solidFill>
              <a:sysClr val="window" lastClr="FFFFFF">
                <a:alpha val="50000"/>
              </a:sysClr>
            </a:solidFill>
          </p:grpSpPr>
          <p:sp>
            <p:nvSpPr>
              <p:cNvPr id="129" name="Freeform 7">
                <a:extLst>
                  <a:ext uri="{FF2B5EF4-FFF2-40B4-BE49-F238E27FC236}">
                    <a16:creationId xmlns:a16="http://schemas.microsoft.com/office/drawing/2014/main" id="{6A939F4B-6B71-A3D8-7872-C8D3049950A1}"/>
                  </a:ext>
                </a:extLst>
              </p:cNvPr>
              <p:cNvSpPr>
                <a:spLocks noEditPoints="1"/>
              </p:cNvSpPr>
              <p:nvPr/>
            </p:nvSpPr>
            <p:spPr bwMode="auto">
              <a:xfrm>
                <a:off x="13088645" y="1037642"/>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30" name="Freeform 7">
                <a:extLst>
                  <a:ext uri="{FF2B5EF4-FFF2-40B4-BE49-F238E27FC236}">
                    <a16:creationId xmlns:a16="http://schemas.microsoft.com/office/drawing/2014/main" id="{8253BB8E-B968-23C3-2174-7E46E10BE42A}"/>
                  </a:ext>
                </a:extLst>
              </p:cNvPr>
              <p:cNvSpPr>
                <a:spLocks noEditPoints="1"/>
              </p:cNvSpPr>
              <p:nvPr/>
            </p:nvSpPr>
            <p:spPr bwMode="auto">
              <a:xfrm>
                <a:off x="13088645" y="1184776"/>
                <a:ext cx="718363" cy="128382"/>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grpSp>
        <p:sp>
          <p:nvSpPr>
            <p:cNvPr id="131" name="Freeform 7">
              <a:extLst>
                <a:ext uri="{FF2B5EF4-FFF2-40B4-BE49-F238E27FC236}">
                  <a16:creationId xmlns:a16="http://schemas.microsoft.com/office/drawing/2014/main" id="{6296C1D3-9868-D564-E975-DDAD8A68492E}"/>
                </a:ext>
              </a:extLst>
            </p:cNvPr>
            <p:cNvSpPr>
              <a:spLocks noEditPoints="1"/>
            </p:cNvSpPr>
            <p:nvPr/>
          </p:nvSpPr>
          <p:spPr bwMode="auto">
            <a:xfrm>
              <a:off x="9819990" y="5139959"/>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32" name="Freeform 7">
              <a:extLst>
                <a:ext uri="{FF2B5EF4-FFF2-40B4-BE49-F238E27FC236}">
                  <a16:creationId xmlns:a16="http://schemas.microsoft.com/office/drawing/2014/main" id="{F494B078-0902-222F-0FB9-E54B7F76F0A6}"/>
                </a:ext>
              </a:extLst>
            </p:cNvPr>
            <p:cNvSpPr>
              <a:spLocks noEditPoints="1"/>
            </p:cNvSpPr>
            <p:nvPr/>
          </p:nvSpPr>
          <p:spPr bwMode="auto">
            <a:xfrm>
              <a:off x="9819990" y="5292380"/>
              <a:ext cx="744177" cy="132995"/>
            </a:xfrm>
            <a:custGeom>
              <a:avLst/>
              <a:gdLst>
                <a:gd name="T0" fmla="*/ 1880 w 1899"/>
                <a:gd name="T1" fmla="*/ 0 h 339"/>
                <a:gd name="T2" fmla="*/ 1666 w 1899"/>
                <a:gd name="T3" fmla="*/ 0 h 339"/>
                <a:gd name="T4" fmla="*/ 1168 w 1899"/>
                <a:gd name="T5" fmla="*/ 0 h 339"/>
                <a:gd name="T6" fmla="*/ 593 w 1899"/>
                <a:gd name="T7" fmla="*/ 0 h 339"/>
                <a:gd name="T8" fmla="*/ 147 w 1899"/>
                <a:gd name="T9" fmla="*/ 0 h 339"/>
                <a:gd name="T10" fmla="*/ 19 w 1899"/>
                <a:gd name="T11" fmla="*/ 0 h 339"/>
                <a:gd name="T12" fmla="*/ 0 w 1899"/>
                <a:gd name="T13" fmla="*/ 19 h 339"/>
                <a:gd name="T14" fmla="*/ 0 w 1899"/>
                <a:gd name="T15" fmla="*/ 320 h 339"/>
                <a:gd name="T16" fmla="*/ 19 w 1899"/>
                <a:gd name="T17" fmla="*/ 339 h 339"/>
                <a:gd name="T18" fmla="*/ 233 w 1899"/>
                <a:gd name="T19" fmla="*/ 339 h 339"/>
                <a:gd name="T20" fmla="*/ 731 w 1899"/>
                <a:gd name="T21" fmla="*/ 339 h 339"/>
                <a:gd name="T22" fmla="*/ 1305 w 1899"/>
                <a:gd name="T23" fmla="*/ 339 h 339"/>
                <a:gd name="T24" fmla="*/ 1752 w 1899"/>
                <a:gd name="T25" fmla="*/ 339 h 339"/>
                <a:gd name="T26" fmla="*/ 1880 w 1899"/>
                <a:gd name="T27" fmla="*/ 339 h 339"/>
                <a:gd name="T28" fmla="*/ 1894 w 1899"/>
                <a:gd name="T29" fmla="*/ 334 h 339"/>
                <a:gd name="T30" fmla="*/ 1899 w 1899"/>
                <a:gd name="T31" fmla="*/ 320 h 339"/>
                <a:gd name="T32" fmla="*/ 1899 w 1899"/>
                <a:gd name="T33" fmla="*/ 19 h 339"/>
                <a:gd name="T34" fmla="*/ 1880 w 1899"/>
                <a:gd name="T35" fmla="*/ 0 h 339"/>
                <a:gd name="T36" fmla="*/ 204 w 1899"/>
                <a:gd name="T37" fmla="*/ 229 h 339"/>
                <a:gd name="T38" fmla="*/ 147 w 1899"/>
                <a:gd name="T39" fmla="*/ 167 h 339"/>
                <a:gd name="T40" fmla="*/ 204 w 1899"/>
                <a:gd name="T41" fmla="*/ 110 h 339"/>
                <a:gd name="T42" fmla="*/ 266 w 1899"/>
                <a:gd name="T43" fmla="*/ 167 h 339"/>
                <a:gd name="T44" fmla="*/ 204 w 1899"/>
                <a:gd name="T45" fmla="*/ 229 h 339"/>
                <a:gd name="T46" fmla="*/ 1272 w 1899"/>
                <a:gd name="T47" fmla="*/ 229 h 339"/>
                <a:gd name="T48" fmla="*/ 1210 w 1899"/>
                <a:gd name="T49" fmla="*/ 167 h 339"/>
                <a:gd name="T50" fmla="*/ 1272 w 1899"/>
                <a:gd name="T51" fmla="*/ 110 h 339"/>
                <a:gd name="T52" fmla="*/ 1334 w 1899"/>
                <a:gd name="T53" fmla="*/ 167 h 339"/>
                <a:gd name="T54" fmla="*/ 1272 w 1899"/>
                <a:gd name="T55" fmla="*/ 229 h 339"/>
                <a:gd name="T56" fmla="*/ 1481 w 1899"/>
                <a:gd name="T57" fmla="*/ 229 h 339"/>
                <a:gd name="T58" fmla="*/ 1419 w 1899"/>
                <a:gd name="T59" fmla="*/ 167 h 339"/>
                <a:gd name="T60" fmla="*/ 1481 w 1899"/>
                <a:gd name="T61" fmla="*/ 110 h 339"/>
                <a:gd name="T62" fmla="*/ 1543 w 1899"/>
                <a:gd name="T63" fmla="*/ 167 h 339"/>
                <a:gd name="T64" fmla="*/ 1481 w 1899"/>
                <a:gd name="T65" fmla="*/ 229 h 339"/>
                <a:gd name="T66" fmla="*/ 1695 w 1899"/>
                <a:gd name="T67" fmla="*/ 229 h 339"/>
                <a:gd name="T68" fmla="*/ 1633 w 1899"/>
                <a:gd name="T69" fmla="*/ 167 h 339"/>
                <a:gd name="T70" fmla="*/ 1695 w 1899"/>
                <a:gd name="T71" fmla="*/ 110 h 339"/>
                <a:gd name="T72" fmla="*/ 1752 w 1899"/>
                <a:gd name="T73" fmla="*/ 167 h 339"/>
                <a:gd name="T74" fmla="*/ 1695 w 1899"/>
                <a:gd name="T75" fmla="*/ 22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9" h="339">
                  <a:moveTo>
                    <a:pt x="1880" y="0"/>
                  </a:moveTo>
                  <a:cubicBezTo>
                    <a:pt x="1809" y="0"/>
                    <a:pt x="1737" y="0"/>
                    <a:pt x="1666" y="0"/>
                  </a:cubicBezTo>
                  <a:cubicBezTo>
                    <a:pt x="1500" y="0"/>
                    <a:pt x="1334" y="0"/>
                    <a:pt x="1168" y="0"/>
                  </a:cubicBezTo>
                  <a:cubicBezTo>
                    <a:pt x="978" y="0"/>
                    <a:pt x="788" y="0"/>
                    <a:pt x="593" y="0"/>
                  </a:cubicBezTo>
                  <a:cubicBezTo>
                    <a:pt x="446" y="0"/>
                    <a:pt x="294" y="0"/>
                    <a:pt x="147" y="0"/>
                  </a:cubicBezTo>
                  <a:cubicBezTo>
                    <a:pt x="104" y="0"/>
                    <a:pt x="62" y="0"/>
                    <a:pt x="19" y="0"/>
                  </a:cubicBezTo>
                  <a:cubicBezTo>
                    <a:pt x="9" y="0"/>
                    <a:pt x="0" y="4"/>
                    <a:pt x="0" y="19"/>
                  </a:cubicBezTo>
                  <a:cubicBezTo>
                    <a:pt x="0" y="119"/>
                    <a:pt x="0" y="220"/>
                    <a:pt x="0" y="320"/>
                  </a:cubicBezTo>
                  <a:cubicBezTo>
                    <a:pt x="0" y="330"/>
                    <a:pt x="9" y="339"/>
                    <a:pt x="19" y="339"/>
                  </a:cubicBezTo>
                  <a:cubicBezTo>
                    <a:pt x="90" y="339"/>
                    <a:pt x="161" y="339"/>
                    <a:pt x="233" y="339"/>
                  </a:cubicBezTo>
                  <a:cubicBezTo>
                    <a:pt x="399" y="339"/>
                    <a:pt x="565" y="339"/>
                    <a:pt x="731" y="339"/>
                  </a:cubicBezTo>
                  <a:cubicBezTo>
                    <a:pt x="921" y="339"/>
                    <a:pt x="1111" y="339"/>
                    <a:pt x="1305" y="339"/>
                  </a:cubicBezTo>
                  <a:cubicBezTo>
                    <a:pt x="1452" y="339"/>
                    <a:pt x="1604" y="339"/>
                    <a:pt x="1752" y="339"/>
                  </a:cubicBezTo>
                  <a:cubicBezTo>
                    <a:pt x="1794" y="339"/>
                    <a:pt x="1837" y="339"/>
                    <a:pt x="1880" y="339"/>
                  </a:cubicBezTo>
                  <a:cubicBezTo>
                    <a:pt x="1884" y="339"/>
                    <a:pt x="1889" y="339"/>
                    <a:pt x="1894" y="334"/>
                  </a:cubicBezTo>
                  <a:cubicBezTo>
                    <a:pt x="1894" y="330"/>
                    <a:pt x="1899" y="325"/>
                    <a:pt x="1899" y="320"/>
                  </a:cubicBezTo>
                  <a:cubicBezTo>
                    <a:pt x="1899" y="220"/>
                    <a:pt x="1899" y="119"/>
                    <a:pt x="1899" y="19"/>
                  </a:cubicBezTo>
                  <a:cubicBezTo>
                    <a:pt x="1899" y="4"/>
                    <a:pt x="1889" y="0"/>
                    <a:pt x="1880" y="0"/>
                  </a:cubicBezTo>
                  <a:close/>
                  <a:moveTo>
                    <a:pt x="204" y="229"/>
                  </a:moveTo>
                  <a:cubicBezTo>
                    <a:pt x="171" y="229"/>
                    <a:pt x="147" y="200"/>
                    <a:pt x="147" y="167"/>
                  </a:cubicBezTo>
                  <a:cubicBezTo>
                    <a:pt x="147" y="134"/>
                    <a:pt x="171" y="110"/>
                    <a:pt x="204" y="110"/>
                  </a:cubicBezTo>
                  <a:cubicBezTo>
                    <a:pt x="237" y="110"/>
                    <a:pt x="266" y="134"/>
                    <a:pt x="266" y="167"/>
                  </a:cubicBezTo>
                  <a:cubicBezTo>
                    <a:pt x="266" y="200"/>
                    <a:pt x="237" y="229"/>
                    <a:pt x="204" y="229"/>
                  </a:cubicBezTo>
                  <a:close/>
                  <a:moveTo>
                    <a:pt x="1272" y="229"/>
                  </a:moveTo>
                  <a:cubicBezTo>
                    <a:pt x="1239" y="229"/>
                    <a:pt x="1210" y="200"/>
                    <a:pt x="1210" y="167"/>
                  </a:cubicBezTo>
                  <a:cubicBezTo>
                    <a:pt x="1210" y="134"/>
                    <a:pt x="1239" y="110"/>
                    <a:pt x="1272" y="110"/>
                  </a:cubicBezTo>
                  <a:cubicBezTo>
                    <a:pt x="1305" y="110"/>
                    <a:pt x="1334" y="134"/>
                    <a:pt x="1334" y="167"/>
                  </a:cubicBezTo>
                  <a:cubicBezTo>
                    <a:pt x="1334" y="200"/>
                    <a:pt x="1305" y="229"/>
                    <a:pt x="1272" y="229"/>
                  </a:cubicBezTo>
                  <a:close/>
                  <a:moveTo>
                    <a:pt x="1481" y="229"/>
                  </a:moveTo>
                  <a:cubicBezTo>
                    <a:pt x="1448" y="229"/>
                    <a:pt x="1419" y="200"/>
                    <a:pt x="1419" y="167"/>
                  </a:cubicBezTo>
                  <a:cubicBezTo>
                    <a:pt x="1419" y="134"/>
                    <a:pt x="1448" y="110"/>
                    <a:pt x="1481" y="110"/>
                  </a:cubicBezTo>
                  <a:cubicBezTo>
                    <a:pt x="1514" y="110"/>
                    <a:pt x="1543" y="134"/>
                    <a:pt x="1543" y="167"/>
                  </a:cubicBezTo>
                  <a:cubicBezTo>
                    <a:pt x="1543" y="200"/>
                    <a:pt x="1514" y="229"/>
                    <a:pt x="1481" y="229"/>
                  </a:cubicBezTo>
                  <a:close/>
                  <a:moveTo>
                    <a:pt x="1695" y="229"/>
                  </a:moveTo>
                  <a:cubicBezTo>
                    <a:pt x="1661" y="229"/>
                    <a:pt x="1633" y="200"/>
                    <a:pt x="1633" y="167"/>
                  </a:cubicBezTo>
                  <a:cubicBezTo>
                    <a:pt x="1633" y="134"/>
                    <a:pt x="1661" y="110"/>
                    <a:pt x="1695" y="110"/>
                  </a:cubicBezTo>
                  <a:cubicBezTo>
                    <a:pt x="1728" y="110"/>
                    <a:pt x="1752" y="134"/>
                    <a:pt x="1752" y="167"/>
                  </a:cubicBezTo>
                  <a:cubicBezTo>
                    <a:pt x="1752" y="200"/>
                    <a:pt x="1728" y="229"/>
                    <a:pt x="1695" y="229"/>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33" name="Freeform 9">
              <a:extLst>
                <a:ext uri="{FF2B5EF4-FFF2-40B4-BE49-F238E27FC236}">
                  <a16:creationId xmlns:a16="http://schemas.microsoft.com/office/drawing/2014/main" id="{AE3CF4D0-DA8E-872B-4CF8-82C445CD16B8}"/>
                </a:ext>
              </a:extLst>
            </p:cNvPr>
            <p:cNvSpPr>
              <a:spLocks/>
            </p:cNvSpPr>
            <p:nvPr/>
          </p:nvSpPr>
          <p:spPr bwMode="auto">
            <a:xfrm rot="16200000" flipV="1">
              <a:off x="10023179" y="4125207"/>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34" name="Freeform 9">
              <a:extLst>
                <a:ext uri="{FF2B5EF4-FFF2-40B4-BE49-F238E27FC236}">
                  <a16:creationId xmlns:a16="http://schemas.microsoft.com/office/drawing/2014/main" id="{3FF21B86-0597-A6F0-1889-E394673CE4B5}"/>
                </a:ext>
              </a:extLst>
            </p:cNvPr>
            <p:cNvSpPr>
              <a:spLocks/>
            </p:cNvSpPr>
            <p:nvPr/>
          </p:nvSpPr>
          <p:spPr bwMode="auto">
            <a:xfrm rot="16200000" flipH="1">
              <a:off x="7201905" y="4125207"/>
              <a:ext cx="337798" cy="744177"/>
            </a:xfrm>
            <a:custGeom>
              <a:avLst/>
              <a:gdLst>
                <a:gd name="T0" fmla="*/ 1006 w 1006"/>
                <a:gd name="T1" fmla="*/ 553 h 2220"/>
                <a:gd name="T2" fmla="*/ 879 w 1006"/>
                <a:gd name="T3" fmla="*/ 426 h 2220"/>
                <a:gd name="T4" fmla="*/ 753 w 1006"/>
                <a:gd name="T5" fmla="*/ 553 h 2220"/>
                <a:gd name="T6" fmla="*/ 840 w 1006"/>
                <a:gd name="T7" fmla="*/ 673 h 2220"/>
                <a:gd name="T8" fmla="*/ 840 w 1006"/>
                <a:gd name="T9" fmla="*/ 840 h 2220"/>
                <a:gd name="T10" fmla="*/ 806 w 1006"/>
                <a:gd name="T11" fmla="*/ 920 h 2220"/>
                <a:gd name="T12" fmla="*/ 543 w 1006"/>
                <a:gd name="T13" fmla="*/ 1170 h 2220"/>
                <a:gd name="T14" fmla="*/ 543 w 1006"/>
                <a:gd name="T15" fmla="*/ 246 h 2220"/>
                <a:gd name="T16" fmla="*/ 630 w 1006"/>
                <a:gd name="T17" fmla="*/ 126 h 2220"/>
                <a:gd name="T18" fmla="*/ 503 w 1006"/>
                <a:gd name="T19" fmla="*/ 0 h 2220"/>
                <a:gd name="T20" fmla="*/ 377 w 1006"/>
                <a:gd name="T21" fmla="*/ 126 h 2220"/>
                <a:gd name="T22" fmla="*/ 463 w 1006"/>
                <a:gd name="T23" fmla="*/ 246 h 2220"/>
                <a:gd name="T24" fmla="*/ 463 w 1006"/>
                <a:gd name="T25" fmla="*/ 1490 h 2220"/>
                <a:gd name="T26" fmla="*/ 200 w 1006"/>
                <a:gd name="T27" fmla="*/ 1233 h 2220"/>
                <a:gd name="T28" fmla="*/ 166 w 1006"/>
                <a:gd name="T29" fmla="*/ 1159 h 2220"/>
                <a:gd name="T30" fmla="*/ 166 w 1006"/>
                <a:gd name="T31" fmla="*/ 942 h 2220"/>
                <a:gd name="T32" fmla="*/ 252 w 1006"/>
                <a:gd name="T33" fmla="*/ 828 h 2220"/>
                <a:gd name="T34" fmla="*/ 126 w 1006"/>
                <a:gd name="T35" fmla="*/ 697 h 2220"/>
                <a:gd name="T36" fmla="*/ 0 w 1006"/>
                <a:gd name="T37" fmla="*/ 828 h 2220"/>
                <a:gd name="T38" fmla="*/ 86 w 1006"/>
                <a:gd name="T39" fmla="*/ 942 h 2220"/>
                <a:gd name="T40" fmla="*/ 86 w 1006"/>
                <a:gd name="T41" fmla="*/ 1153 h 2220"/>
                <a:gd name="T42" fmla="*/ 155 w 1006"/>
                <a:gd name="T43" fmla="*/ 1307 h 2220"/>
                <a:gd name="T44" fmla="*/ 435 w 1006"/>
                <a:gd name="T45" fmla="*/ 1575 h 2220"/>
                <a:gd name="T46" fmla="*/ 463 w 1006"/>
                <a:gd name="T47" fmla="*/ 1655 h 2220"/>
                <a:gd name="T48" fmla="*/ 463 w 1006"/>
                <a:gd name="T49" fmla="*/ 1803 h 2220"/>
                <a:gd name="T50" fmla="*/ 292 w 1006"/>
                <a:gd name="T51" fmla="*/ 2009 h 2220"/>
                <a:gd name="T52" fmla="*/ 503 w 1006"/>
                <a:gd name="T53" fmla="*/ 2220 h 2220"/>
                <a:gd name="T54" fmla="*/ 715 w 1006"/>
                <a:gd name="T55" fmla="*/ 2009 h 2220"/>
                <a:gd name="T56" fmla="*/ 543 w 1006"/>
                <a:gd name="T57" fmla="*/ 1803 h 2220"/>
                <a:gd name="T58" fmla="*/ 543 w 1006"/>
                <a:gd name="T59" fmla="*/ 1655 h 2220"/>
                <a:gd name="T60" fmla="*/ 543 w 1006"/>
                <a:gd name="T61" fmla="*/ 1336 h 2220"/>
                <a:gd name="T62" fmla="*/ 572 w 1006"/>
                <a:gd name="T63" fmla="*/ 1262 h 2220"/>
                <a:gd name="T64" fmla="*/ 852 w 1006"/>
                <a:gd name="T65" fmla="*/ 994 h 2220"/>
                <a:gd name="T66" fmla="*/ 920 w 1006"/>
                <a:gd name="T67" fmla="*/ 840 h 2220"/>
                <a:gd name="T68" fmla="*/ 920 w 1006"/>
                <a:gd name="T69" fmla="*/ 672 h 2220"/>
                <a:gd name="T70" fmla="*/ 1006 w 1006"/>
                <a:gd name="T71" fmla="*/ 553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6" h="2220">
                  <a:moveTo>
                    <a:pt x="1006" y="553"/>
                  </a:moveTo>
                  <a:cubicBezTo>
                    <a:pt x="1006" y="483"/>
                    <a:pt x="949" y="426"/>
                    <a:pt x="879" y="426"/>
                  </a:cubicBezTo>
                  <a:cubicBezTo>
                    <a:pt x="810" y="426"/>
                    <a:pt x="753" y="483"/>
                    <a:pt x="753" y="553"/>
                  </a:cubicBezTo>
                  <a:cubicBezTo>
                    <a:pt x="753" y="609"/>
                    <a:pt x="790" y="657"/>
                    <a:pt x="840" y="673"/>
                  </a:cubicBezTo>
                  <a:cubicBezTo>
                    <a:pt x="840" y="705"/>
                    <a:pt x="840" y="759"/>
                    <a:pt x="840" y="840"/>
                  </a:cubicBezTo>
                  <a:cubicBezTo>
                    <a:pt x="840" y="868"/>
                    <a:pt x="823" y="897"/>
                    <a:pt x="806" y="920"/>
                  </a:cubicBezTo>
                  <a:cubicBezTo>
                    <a:pt x="543" y="1170"/>
                    <a:pt x="543" y="1170"/>
                    <a:pt x="543" y="1170"/>
                  </a:cubicBezTo>
                  <a:cubicBezTo>
                    <a:pt x="543" y="569"/>
                    <a:pt x="543" y="336"/>
                    <a:pt x="543" y="246"/>
                  </a:cubicBezTo>
                  <a:cubicBezTo>
                    <a:pt x="594" y="230"/>
                    <a:pt x="630" y="182"/>
                    <a:pt x="630" y="126"/>
                  </a:cubicBezTo>
                  <a:cubicBezTo>
                    <a:pt x="630" y="56"/>
                    <a:pt x="573" y="0"/>
                    <a:pt x="503" y="0"/>
                  </a:cubicBezTo>
                  <a:cubicBezTo>
                    <a:pt x="433" y="0"/>
                    <a:pt x="377" y="56"/>
                    <a:pt x="377" y="126"/>
                  </a:cubicBezTo>
                  <a:cubicBezTo>
                    <a:pt x="377" y="182"/>
                    <a:pt x="413" y="230"/>
                    <a:pt x="463" y="246"/>
                  </a:cubicBezTo>
                  <a:cubicBezTo>
                    <a:pt x="463" y="1490"/>
                    <a:pt x="463" y="1490"/>
                    <a:pt x="463" y="1490"/>
                  </a:cubicBezTo>
                  <a:cubicBezTo>
                    <a:pt x="200" y="1233"/>
                    <a:pt x="200" y="1233"/>
                    <a:pt x="200" y="1233"/>
                  </a:cubicBezTo>
                  <a:cubicBezTo>
                    <a:pt x="183" y="1216"/>
                    <a:pt x="166" y="1188"/>
                    <a:pt x="166" y="1159"/>
                  </a:cubicBezTo>
                  <a:cubicBezTo>
                    <a:pt x="166" y="1039"/>
                    <a:pt x="166" y="971"/>
                    <a:pt x="166" y="942"/>
                  </a:cubicBezTo>
                  <a:cubicBezTo>
                    <a:pt x="218" y="925"/>
                    <a:pt x="252" y="880"/>
                    <a:pt x="252" y="828"/>
                  </a:cubicBezTo>
                  <a:cubicBezTo>
                    <a:pt x="252" y="754"/>
                    <a:pt x="195" y="697"/>
                    <a:pt x="126" y="697"/>
                  </a:cubicBezTo>
                  <a:cubicBezTo>
                    <a:pt x="58" y="697"/>
                    <a:pt x="0" y="754"/>
                    <a:pt x="0" y="828"/>
                  </a:cubicBezTo>
                  <a:cubicBezTo>
                    <a:pt x="0" y="880"/>
                    <a:pt x="35" y="925"/>
                    <a:pt x="86" y="942"/>
                  </a:cubicBezTo>
                  <a:cubicBezTo>
                    <a:pt x="86" y="1153"/>
                    <a:pt x="86" y="1153"/>
                    <a:pt x="86" y="1153"/>
                  </a:cubicBezTo>
                  <a:cubicBezTo>
                    <a:pt x="86" y="1210"/>
                    <a:pt x="115" y="1273"/>
                    <a:pt x="155" y="1307"/>
                  </a:cubicBezTo>
                  <a:cubicBezTo>
                    <a:pt x="435" y="1575"/>
                    <a:pt x="435" y="1575"/>
                    <a:pt x="435" y="1575"/>
                  </a:cubicBezTo>
                  <a:cubicBezTo>
                    <a:pt x="452" y="1598"/>
                    <a:pt x="463" y="1627"/>
                    <a:pt x="463" y="1655"/>
                  </a:cubicBezTo>
                  <a:cubicBezTo>
                    <a:pt x="463" y="1803"/>
                    <a:pt x="463" y="1803"/>
                    <a:pt x="463" y="1803"/>
                  </a:cubicBezTo>
                  <a:cubicBezTo>
                    <a:pt x="366" y="1821"/>
                    <a:pt x="292" y="1906"/>
                    <a:pt x="292" y="2009"/>
                  </a:cubicBezTo>
                  <a:cubicBezTo>
                    <a:pt x="292" y="2123"/>
                    <a:pt x="389" y="2220"/>
                    <a:pt x="503" y="2220"/>
                  </a:cubicBezTo>
                  <a:cubicBezTo>
                    <a:pt x="618" y="2220"/>
                    <a:pt x="715" y="2123"/>
                    <a:pt x="715" y="2009"/>
                  </a:cubicBezTo>
                  <a:cubicBezTo>
                    <a:pt x="715" y="1906"/>
                    <a:pt x="640" y="1821"/>
                    <a:pt x="543" y="1803"/>
                  </a:cubicBezTo>
                  <a:cubicBezTo>
                    <a:pt x="543" y="1655"/>
                    <a:pt x="543" y="1655"/>
                    <a:pt x="543" y="1655"/>
                  </a:cubicBezTo>
                  <a:cubicBezTo>
                    <a:pt x="543" y="1336"/>
                    <a:pt x="543" y="1336"/>
                    <a:pt x="543" y="1336"/>
                  </a:cubicBezTo>
                  <a:cubicBezTo>
                    <a:pt x="543" y="1307"/>
                    <a:pt x="555" y="1279"/>
                    <a:pt x="572" y="1262"/>
                  </a:cubicBezTo>
                  <a:cubicBezTo>
                    <a:pt x="852" y="994"/>
                    <a:pt x="852" y="994"/>
                    <a:pt x="852" y="994"/>
                  </a:cubicBezTo>
                  <a:cubicBezTo>
                    <a:pt x="892" y="954"/>
                    <a:pt x="920" y="897"/>
                    <a:pt x="920" y="840"/>
                  </a:cubicBezTo>
                  <a:cubicBezTo>
                    <a:pt x="920" y="751"/>
                    <a:pt x="920" y="701"/>
                    <a:pt x="920" y="672"/>
                  </a:cubicBezTo>
                  <a:cubicBezTo>
                    <a:pt x="970" y="655"/>
                    <a:pt x="1006" y="608"/>
                    <a:pt x="1006" y="553"/>
                  </a:cubicBez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35" name="Rectangle 6">
              <a:extLst>
                <a:ext uri="{FF2B5EF4-FFF2-40B4-BE49-F238E27FC236}">
                  <a16:creationId xmlns:a16="http://schemas.microsoft.com/office/drawing/2014/main" id="{B5664CD7-F3B7-45FB-813E-1FD6DD34C82C}"/>
                </a:ext>
              </a:extLst>
            </p:cNvPr>
            <p:cNvSpPr/>
            <p:nvPr/>
          </p:nvSpPr>
          <p:spPr bwMode="auto">
            <a:xfrm>
              <a:off x="6764485" y="1918655"/>
              <a:ext cx="1998188" cy="788854"/>
            </a:xfrm>
            <a:prstGeom prst="rect">
              <a:avLst/>
            </a:prstGeom>
          </p:spPr>
          <p:txBody>
            <a:bodyPr vert="horz" wrap="square" lIns="0" tIns="0" rIns="0" bIns="0" rtlCol="0" anchor="ctr">
              <a:normAutofit fontScale="85000" lnSpcReduction="10000"/>
            </a:bodyPr>
            <a:lstStyle/>
            <a:p>
              <a:pPr defTabSz="1865484">
                <a:spcBef>
                  <a:spcPct val="20000"/>
                </a:spcBef>
                <a:buSzPct val="90000"/>
              </a:pPr>
              <a:r>
                <a:rPr lang="en-US" sz="5600">
                  <a:ea typeface="Batang"/>
                  <a:cs typeface="Segoe UI" panose="020B0502040204020203" pitchFamily="34" charset="0"/>
                </a:rPr>
                <a:t>Management applications </a:t>
              </a:r>
            </a:p>
          </p:txBody>
        </p:sp>
        <p:sp>
          <p:nvSpPr>
            <p:cNvPr id="136" name="Rectangle 6">
              <a:extLst>
                <a:ext uri="{FF2B5EF4-FFF2-40B4-BE49-F238E27FC236}">
                  <a16:creationId xmlns:a16="http://schemas.microsoft.com/office/drawing/2014/main" id="{C31D3C8D-BC79-D137-CFA6-996087C1032D}"/>
                </a:ext>
              </a:extLst>
            </p:cNvPr>
            <p:cNvSpPr/>
            <p:nvPr/>
          </p:nvSpPr>
          <p:spPr bwMode="auto">
            <a:xfrm>
              <a:off x="8802220" y="1918655"/>
              <a:ext cx="1996176" cy="788854"/>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358570" tIns="286856" rIns="358570" bIns="286856" numCol="1" spcCol="0" rtlCol="0" fromWordArt="0" anchor="ctr" anchorCtr="0" forceAA="0" compatLnSpc="1">
              <a:prstTxWarp prst="textNoShape">
                <a:avLst/>
              </a:prstTxWarp>
              <a:noAutofit/>
            </a:bodyPr>
            <a:lstStyle/>
            <a:p>
              <a:pPr defTabSz="1828204" fontAlgn="base" hangingPunct="1">
                <a:lnSpc>
                  <a:spcPct val="90000"/>
                </a:lnSpc>
                <a:spcBef>
                  <a:spcPct val="0"/>
                </a:spcBef>
                <a:spcAft>
                  <a:spcPct val="0"/>
                </a:spcAft>
                <a:defRPr/>
              </a:pPr>
              <a:r>
                <a:rPr lang="en-US" sz="3136">
                  <a:gradFill>
                    <a:gsLst>
                      <a:gs pos="3810">
                        <a:prstClr val="white"/>
                      </a:gs>
                      <a:gs pos="100000">
                        <a:prstClr val="white"/>
                      </a:gs>
                    </a:gsLst>
                    <a:lin ang="5400000" scaled="0"/>
                  </a:gradFill>
                  <a:latin typeface="Calibri" panose="020F0502020204030204"/>
                  <a:ea typeface="Segoe UI" pitchFamily="34" charset="0"/>
                  <a:cs typeface="Segoe UI" pitchFamily="34" charset="0"/>
                </a:rPr>
                <a:t>Network-aware applications</a:t>
              </a:r>
              <a:endParaRPr lang="en-US" sz="3136" b="0" i="1">
                <a:gradFill>
                  <a:gsLst>
                    <a:gs pos="3810">
                      <a:prstClr val="white"/>
                    </a:gs>
                    <a:gs pos="100000">
                      <a:prstClr val="white"/>
                    </a:gs>
                  </a:gsLst>
                  <a:lin ang="5400000" scaled="0"/>
                </a:gradFill>
                <a:latin typeface="Calibri" panose="020F0502020204030204"/>
                <a:ea typeface="Segoe UI" pitchFamily="34" charset="0"/>
                <a:cs typeface="Segoe UI" pitchFamily="34" charset="0"/>
              </a:endParaRPr>
            </a:p>
          </p:txBody>
        </p:sp>
        <p:grpSp>
          <p:nvGrpSpPr>
            <p:cNvPr id="137" name="Group 136">
              <a:extLst>
                <a:ext uri="{FF2B5EF4-FFF2-40B4-BE49-F238E27FC236}">
                  <a16:creationId xmlns:a16="http://schemas.microsoft.com/office/drawing/2014/main" id="{81361E72-C066-7520-DA04-4F1299291551}"/>
                </a:ext>
              </a:extLst>
            </p:cNvPr>
            <p:cNvGrpSpPr/>
            <p:nvPr/>
          </p:nvGrpSpPr>
          <p:grpSpPr>
            <a:xfrm>
              <a:off x="8378804" y="5798166"/>
              <a:ext cx="801516" cy="663637"/>
              <a:chOff x="9275577" y="5864533"/>
              <a:chExt cx="660430" cy="546821"/>
            </a:xfrm>
          </p:grpSpPr>
          <p:sp>
            <p:nvSpPr>
              <p:cNvPr id="138" name="Rectangle 3">
                <a:extLst>
                  <a:ext uri="{FF2B5EF4-FFF2-40B4-BE49-F238E27FC236}">
                    <a16:creationId xmlns:a16="http://schemas.microsoft.com/office/drawing/2014/main" id="{873D2DF3-05CC-418F-D22A-F8168021CD19}"/>
                  </a:ext>
                </a:extLst>
              </p:cNvPr>
              <p:cNvSpPr/>
              <p:nvPr/>
            </p:nvSpPr>
            <p:spPr bwMode="auto">
              <a:xfrm>
                <a:off x="9275577" y="5864533"/>
                <a:ext cx="660430" cy="546821"/>
              </a:xfrm>
              <a:custGeom>
                <a:avLst/>
                <a:gdLst/>
                <a:ahLst/>
                <a:cxnLst/>
                <a:rect l="l" t="t" r="r" b="b"/>
                <a:pathLst>
                  <a:path w="987260" h="599524">
                    <a:moveTo>
                      <a:pt x="777710" y="0"/>
                    </a:moveTo>
                    <a:lnTo>
                      <a:pt x="987260" y="0"/>
                    </a:lnTo>
                    <a:lnTo>
                      <a:pt x="987260" y="64293"/>
                    </a:lnTo>
                    <a:lnTo>
                      <a:pt x="871908" y="64293"/>
                    </a:lnTo>
                    <a:lnTo>
                      <a:pt x="871908" y="90043"/>
                    </a:lnTo>
                    <a:lnTo>
                      <a:pt x="871908" y="599524"/>
                    </a:lnTo>
                    <a:lnTo>
                      <a:pt x="785320" y="599524"/>
                    </a:lnTo>
                    <a:lnTo>
                      <a:pt x="785320" y="426243"/>
                    </a:lnTo>
                    <a:lnTo>
                      <a:pt x="690593" y="426243"/>
                    </a:lnTo>
                    <a:lnTo>
                      <a:pt x="690593" y="495299"/>
                    </a:lnTo>
                    <a:lnTo>
                      <a:pt x="396711" y="495299"/>
                    </a:lnTo>
                    <a:lnTo>
                      <a:pt x="396711" y="431006"/>
                    </a:lnTo>
                    <a:lnTo>
                      <a:pt x="315748" y="431006"/>
                    </a:lnTo>
                    <a:lnTo>
                      <a:pt x="315748" y="495299"/>
                    </a:lnTo>
                    <a:lnTo>
                      <a:pt x="0" y="495299"/>
                    </a:lnTo>
                    <a:lnTo>
                      <a:pt x="0" y="90043"/>
                    </a:lnTo>
                    <a:lnTo>
                      <a:pt x="777710" y="90043"/>
                    </a:lnTo>
                    <a:close/>
                  </a:path>
                </a:pathLst>
              </a:custGeom>
              <a:solidFill>
                <a:srgbClr val="FFC000"/>
              </a:solidFill>
              <a:ln w="57150">
                <a:noFill/>
              </a:ln>
            </p:spPr>
            <p:txBody>
              <a:bodyPr lIns="0" tIns="0" rIns="417542" bIns="165576" anchor="ctr" anchorCtr="0"/>
              <a:lstStyle/>
              <a:p>
                <a:pPr defTabSz="2176494" hangingPunct="1">
                  <a:defRPr/>
                </a:pPr>
                <a:endParaRPr lang="en-US" sz="2800" b="0">
                  <a:solidFill>
                    <a:srgbClr val="EFEFEF"/>
                  </a:solidFill>
                  <a:latin typeface="Calibri" panose="020F0502020204030204"/>
                </a:endParaRPr>
              </a:p>
            </p:txBody>
          </p:sp>
          <p:sp>
            <p:nvSpPr>
              <p:cNvPr id="139" name="TextBox 138">
                <a:extLst>
                  <a:ext uri="{FF2B5EF4-FFF2-40B4-BE49-F238E27FC236}">
                    <a16:creationId xmlns:a16="http://schemas.microsoft.com/office/drawing/2014/main" id="{759D77D0-4093-B0A8-56F5-DE1C0E21BBC0}"/>
                  </a:ext>
                </a:extLst>
              </p:cNvPr>
              <p:cNvSpPr txBox="1"/>
              <p:nvPr/>
            </p:nvSpPr>
            <p:spPr>
              <a:xfrm>
                <a:off x="9452456" y="6013292"/>
                <a:ext cx="208192" cy="144087"/>
              </a:xfrm>
              <a:prstGeom prst="rect">
                <a:avLst/>
              </a:prstGeom>
              <a:noFill/>
            </p:spPr>
            <p:txBody>
              <a:bodyPr wrap="none" lIns="0" tIns="0" rIns="0" bIns="0" rtlCol="0">
                <a:spAutoFit/>
              </a:bodyPr>
              <a:lstStyle/>
              <a:p>
                <a:pPr defTabSz="2176494" hangingPunct="1">
                  <a:lnSpc>
                    <a:spcPct val="90000"/>
                  </a:lnSpc>
                  <a:defRPr/>
                </a:pPr>
                <a:r>
                  <a:rPr lang="en-GB" sz="2744">
                    <a:gradFill>
                      <a:gsLst>
                        <a:gs pos="1250">
                          <a:prstClr val="white"/>
                        </a:gs>
                        <a:gs pos="99000">
                          <a:prstClr val="white"/>
                        </a:gs>
                      </a:gsLst>
                      <a:lin ang="0" scaled="0"/>
                    </a:gradFill>
                    <a:latin typeface="Calibri" panose="020F0502020204030204"/>
                  </a:rPr>
                  <a:t>NIC</a:t>
                </a:r>
              </a:p>
            </p:txBody>
          </p:sp>
        </p:grpSp>
        <p:grpSp>
          <p:nvGrpSpPr>
            <p:cNvPr id="140" name="Group 4">
              <a:extLst>
                <a:ext uri="{FF2B5EF4-FFF2-40B4-BE49-F238E27FC236}">
                  <a16:creationId xmlns:a16="http://schemas.microsoft.com/office/drawing/2014/main" id="{F9A57D74-EC74-7B87-46D6-F6D202A3BC94}"/>
                </a:ext>
              </a:extLst>
            </p:cNvPr>
            <p:cNvGrpSpPr>
              <a:grpSpLocks noChangeAspect="1"/>
            </p:cNvGrpSpPr>
            <p:nvPr/>
          </p:nvGrpSpPr>
          <p:grpSpPr bwMode="auto">
            <a:xfrm>
              <a:off x="8963569" y="3037055"/>
              <a:ext cx="782350" cy="800844"/>
              <a:chOff x="6489" y="3204"/>
              <a:chExt cx="973" cy="996"/>
            </a:xfrm>
          </p:grpSpPr>
          <p:sp>
            <p:nvSpPr>
              <p:cNvPr id="141" name="Freeform 5">
                <a:extLst>
                  <a:ext uri="{FF2B5EF4-FFF2-40B4-BE49-F238E27FC236}">
                    <a16:creationId xmlns:a16="http://schemas.microsoft.com/office/drawing/2014/main" id="{C8145979-4009-72AE-7B83-CC5A6F97F17F}"/>
                  </a:ext>
                </a:extLst>
              </p:cNvPr>
              <p:cNvSpPr>
                <a:spLocks noEditPoints="1"/>
              </p:cNvSpPr>
              <p:nvPr/>
            </p:nvSpPr>
            <p:spPr bwMode="auto">
              <a:xfrm>
                <a:off x="6489" y="3204"/>
                <a:ext cx="943" cy="943"/>
              </a:xfrm>
              <a:custGeom>
                <a:avLst/>
                <a:gdLst>
                  <a:gd name="T0" fmla="*/ 628 w 1256"/>
                  <a:gd name="T1" fmla="*/ 0 h 1256"/>
                  <a:gd name="T2" fmla="*/ 0 w 1256"/>
                  <a:gd name="T3" fmla="*/ 628 h 1256"/>
                  <a:gd name="T4" fmla="*/ 628 w 1256"/>
                  <a:gd name="T5" fmla="*/ 1256 h 1256"/>
                  <a:gd name="T6" fmla="*/ 1256 w 1256"/>
                  <a:gd name="T7" fmla="*/ 628 h 1256"/>
                  <a:gd name="T8" fmla="*/ 628 w 1256"/>
                  <a:gd name="T9" fmla="*/ 0 h 1256"/>
                  <a:gd name="T10" fmla="*/ 628 w 1256"/>
                  <a:gd name="T11" fmla="*/ 1192 h 1256"/>
                  <a:gd name="T12" fmla="*/ 64 w 1256"/>
                  <a:gd name="T13" fmla="*/ 628 h 1256"/>
                  <a:gd name="T14" fmla="*/ 628 w 1256"/>
                  <a:gd name="T15" fmla="*/ 64 h 1256"/>
                  <a:gd name="T16" fmla="*/ 1191 w 1256"/>
                  <a:gd name="T17" fmla="*/ 628 h 1256"/>
                  <a:gd name="T18" fmla="*/ 628 w 1256"/>
                  <a:gd name="T19" fmla="*/ 119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6">
                    <a:moveTo>
                      <a:pt x="628" y="0"/>
                    </a:moveTo>
                    <a:cubicBezTo>
                      <a:pt x="281" y="0"/>
                      <a:pt x="0" y="281"/>
                      <a:pt x="0" y="628"/>
                    </a:cubicBezTo>
                    <a:cubicBezTo>
                      <a:pt x="0" y="975"/>
                      <a:pt x="281" y="1256"/>
                      <a:pt x="628" y="1256"/>
                    </a:cubicBezTo>
                    <a:cubicBezTo>
                      <a:pt x="974" y="1256"/>
                      <a:pt x="1256" y="975"/>
                      <a:pt x="1256" y="628"/>
                    </a:cubicBezTo>
                    <a:cubicBezTo>
                      <a:pt x="1256" y="281"/>
                      <a:pt x="974" y="0"/>
                      <a:pt x="628" y="0"/>
                    </a:cubicBezTo>
                    <a:close/>
                    <a:moveTo>
                      <a:pt x="628" y="1192"/>
                    </a:moveTo>
                    <a:cubicBezTo>
                      <a:pt x="316" y="1192"/>
                      <a:pt x="64" y="939"/>
                      <a:pt x="64" y="628"/>
                    </a:cubicBezTo>
                    <a:cubicBezTo>
                      <a:pt x="64" y="317"/>
                      <a:pt x="316" y="64"/>
                      <a:pt x="628" y="64"/>
                    </a:cubicBezTo>
                    <a:cubicBezTo>
                      <a:pt x="939" y="64"/>
                      <a:pt x="1191" y="317"/>
                      <a:pt x="1191" y="628"/>
                    </a:cubicBezTo>
                    <a:cubicBezTo>
                      <a:pt x="1191" y="939"/>
                      <a:pt x="939" y="1192"/>
                      <a:pt x="628" y="11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42" name="Oval 6">
                <a:extLst>
                  <a:ext uri="{FF2B5EF4-FFF2-40B4-BE49-F238E27FC236}">
                    <a16:creationId xmlns:a16="http://schemas.microsoft.com/office/drawing/2014/main" id="{9E10C5E4-439C-2DF5-EAB2-15AEEDDFFBF8}"/>
                  </a:ext>
                </a:extLst>
              </p:cNvPr>
              <p:cNvSpPr>
                <a:spLocks noChangeArrowheads="1"/>
              </p:cNvSpPr>
              <p:nvPr/>
            </p:nvSpPr>
            <p:spPr bwMode="auto">
              <a:xfrm>
                <a:off x="6763" y="3377"/>
                <a:ext cx="144" cy="14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43" name="Oval 7">
                <a:extLst>
                  <a:ext uri="{FF2B5EF4-FFF2-40B4-BE49-F238E27FC236}">
                    <a16:creationId xmlns:a16="http://schemas.microsoft.com/office/drawing/2014/main" id="{0AA6DA24-32FE-0C9C-121F-35ECC8FDA301}"/>
                  </a:ext>
                </a:extLst>
              </p:cNvPr>
              <p:cNvSpPr>
                <a:spLocks noChangeArrowheads="1"/>
              </p:cNvSpPr>
              <p:nvPr/>
            </p:nvSpPr>
            <p:spPr bwMode="auto">
              <a:xfrm>
                <a:off x="6632" y="3703"/>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44" name="Oval 8">
                <a:extLst>
                  <a:ext uri="{FF2B5EF4-FFF2-40B4-BE49-F238E27FC236}">
                    <a16:creationId xmlns:a16="http://schemas.microsoft.com/office/drawing/2014/main" id="{1CC5E531-DD07-C26D-67E2-0BFABD8652B1}"/>
                  </a:ext>
                </a:extLst>
              </p:cNvPr>
              <p:cNvSpPr>
                <a:spLocks noChangeArrowheads="1"/>
              </p:cNvSpPr>
              <p:nvPr/>
            </p:nvSpPr>
            <p:spPr bwMode="auto">
              <a:xfrm>
                <a:off x="6891" y="3850"/>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45" name="Oval 9">
                <a:extLst>
                  <a:ext uri="{FF2B5EF4-FFF2-40B4-BE49-F238E27FC236}">
                    <a16:creationId xmlns:a16="http://schemas.microsoft.com/office/drawing/2014/main" id="{442F4FC8-1941-F46C-E085-0DC2A5623B84}"/>
                  </a:ext>
                </a:extLst>
              </p:cNvPr>
              <p:cNvSpPr>
                <a:spLocks noChangeArrowheads="1"/>
              </p:cNvSpPr>
              <p:nvPr/>
            </p:nvSpPr>
            <p:spPr bwMode="auto">
              <a:xfrm>
                <a:off x="6876" y="3607"/>
                <a:ext cx="84"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46" name="Oval 10">
                <a:extLst>
                  <a:ext uri="{FF2B5EF4-FFF2-40B4-BE49-F238E27FC236}">
                    <a16:creationId xmlns:a16="http://schemas.microsoft.com/office/drawing/2014/main" id="{E1312A3F-EB2D-DE95-2E19-ADD054248573}"/>
                  </a:ext>
                </a:extLst>
              </p:cNvPr>
              <p:cNvSpPr>
                <a:spLocks noChangeArrowheads="1"/>
              </p:cNvSpPr>
              <p:nvPr/>
            </p:nvSpPr>
            <p:spPr bwMode="auto">
              <a:xfrm>
                <a:off x="7051" y="360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47" name="Oval 11">
                <a:extLst>
                  <a:ext uri="{FF2B5EF4-FFF2-40B4-BE49-F238E27FC236}">
                    <a16:creationId xmlns:a16="http://schemas.microsoft.com/office/drawing/2014/main" id="{8484692C-5D0D-EC72-1B5A-8C6E72DD49FE}"/>
                  </a:ext>
                </a:extLst>
              </p:cNvPr>
              <p:cNvSpPr>
                <a:spLocks noChangeArrowheads="1"/>
              </p:cNvSpPr>
              <p:nvPr/>
            </p:nvSpPr>
            <p:spPr bwMode="auto">
              <a:xfrm>
                <a:off x="7078" y="3437"/>
                <a:ext cx="85" cy="8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48" name="Freeform 12">
                <a:extLst>
                  <a:ext uri="{FF2B5EF4-FFF2-40B4-BE49-F238E27FC236}">
                    <a16:creationId xmlns:a16="http://schemas.microsoft.com/office/drawing/2014/main" id="{D053831A-4B9D-742A-DF76-1ADA3058A775}"/>
                  </a:ext>
                </a:extLst>
              </p:cNvPr>
              <p:cNvSpPr>
                <a:spLocks/>
              </p:cNvSpPr>
              <p:nvPr/>
            </p:nvSpPr>
            <p:spPr bwMode="auto">
              <a:xfrm>
                <a:off x="6734" y="3274"/>
                <a:ext cx="420" cy="811"/>
              </a:xfrm>
              <a:custGeom>
                <a:avLst/>
                <a:gdLst>
                  <a:gd name="T0" fmla="*/ 14 w 560"/>
                  <a:gd name="T1" fmla="*/ 1081 h 1081"/>
                  <a:gd name="T2" fmla="*/ 0 w 560"/>
                  <a:gd name="T3" fmla="*/ 1057 h 1081"/>
                  <a:gd name="T4" fmla="*/ 278 w 560"/>
                  <a:gd name="T5" fmla="*/ 803 h 1081"/>
                  <a:gd name="T6" fmla="*/ 522 w 560"/>
                  <a:gd name="T7" fmla="*/ 1 h 1081"/>
                  <a:gd name="T8" fmla="*/ 550 w 560"/>
                  <a:gd name="T9" fmla="*/ 0 h 1081"/>
                  <a:gd name="T10" fmla="*/ 486 w 560"/>
                  <a:gd name="T11" fmla="*/ 484 h 1081"/>
                  <a:gd name="T12" fmla="*/ 299 w 560"/>
                  <a:gd name="T13" fmla="*/ 821 h 1081"/>
                  <a:gd name="T14" fmla="*/ 14 w 560"/>
                  <a:gd name="T15" fmla="*/ 108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1081">
                    <a:moveTo>
                      <a:pt x="14" y="1081"/>
                    </a:moveTo>
                    <a:cubicBezTo>
                      <a:pt x="0" y="1057"/>
                      <a:pt x="0" y="1057"/>
                      <a:pt x="0" y="1057"/>
                    </a:cubicBezTo>
                    <a:cubicBezTo>
                      <a:pt x="1" y="1056"/>
                      <a:pt x="143" y="974"/>
                      <a:pt x="278" y="803"/>
                    </a:cubicBezTo>
                    <a:cubicBezTo>
                      <a:pt x="402" y="645"/>
                      <a:pt x="545" y="379"/>
                      <a:pt x="522" y="1"/>
                    </a:cubicBezTo>
                    <a:cubicBezTo>
                      <a:pt x="550" y="0"/>
                      <a:pt x="550" y="0"/>
                      <a:pt x="550" y="0"/>
                    </a:cubicBezTo>
                    <a:cubicBezTo>
                      <a:pt x="560" y="170"/>
                      <a:pt x="539" y="333"/>
                      <a:pt x="486" y="484"/>
                    </a:cubicBezTo>
                    <a:cubicBezTo>
                      <a:pt x="443" y="605"/>
                      <a:pt x="380" y="718"/>
                      <a:pt x="299" y="821"/>
                    </a:cubicBezTo>
                    <a:cubicBezTo>
                      <a:pt x="161" y="996"/>
                      <a:pt x="20" y="1078"/>
                      <a:pt x="14" y="10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49" name="Freeform 13">
                <a:extLst>
                  <a:ext uri="{FF2B5EF4-FFF2-40B4-BE49-F238E27FC236}">
                    <a16:creationId xmlns:a16="http://schemas.microsoft.com/office/drawing/2014/main" id="{F1D622D5-F028-EE4D-674D-D55E843EBCE9}"/>
                  </a:ext>
                </a:extLst>
              </p:cNvPr>
              <p:cNvSpPr>
                <a:spLocks/>
              </p:cNvSpPr>
              <p:nvPr/>
            </p:nvSpPr>
            <p:spPr bwMode="auto">
              <a:xfrm>
                <a:off x="6629" y="3236"/>
                <a:ext cx="413" cy="800"/>
              </a:xfrm>
              <a:custGeom>
                <a:avLst/>
                <a:gdLst>
                  <a:gd name="T0" fmla="*/ 32 w 549"/>
                  <a:gd name="T1" fmla="*/ 1065 h 1065"/>
                  <a:gd name="T2" fmla="*/ 60 w 549"/>
                  <a:gd name="T3" fmla="*/ 627 h 1065"/>
                  <a:gd name="T4" fmla="*/ 238 w 549"/>
                  <a:gd name="T5" fmla="*/ 291 h 1065"/>
                  <a:gd name="T6" fmla="*/ 534 w 549"/>
                  <a:gd name="T7" fmla="*/ 0 h 1065"/>
                  <a:gd name="T8" fmla="*/ 549 w 549"/>
                  <a:gd name="T9" fmla="*/ 23 h 1065"/>
                  <a:gd name="T10" fmla="*/ 260 w 549"/>
                  <a:gd name="T11" fmla="*/ 309 h 1065"/>
                  <a:gd name="T12" fmla="*/ 60 w 549"/>
                  <a:gd name="T13" fmla="*/ 1060 h 1065"/>
                  <a:gd name="T14" fmla="*/ 32 w 549"/>
                  <a:gd name="T15" fmla="*/ 1065 h 10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065">
                    <a:moveTo>
                      <a:pt x="32" y="1065"/>
                    </a:moveTo>
                    <a:cubicBezTo>
                      <a:pt x="5" y="919"/>
                      <a:pt x="14" y="771"/>
                      <a:pt x="60" y="627"/>
                    </a:cubicBezTo>
                    <a:cubicBezTo>
                      <a:pt x="97" y="512"/>
                      <a:pt x="157" y="399"/>
                      <a:pt x="238" y="291"/>
                    </a:cubicBezTo>
                    <a:cubicBezTo>
                      <a:pt x="377" y="108"/>
                      <a:pt x="532" y="1"/>
                      <a:pt x="534" y="0"/>
                    </a:cubicBezTo>
                    <a:cubicBezTo>
                      <a:pt x="549" y="23"/>
                      <a:pt x="549" y="23"/>
                      <a:pt x="549" y="23"/>
                    </a:cubicBezTo>
                    <a:cubicBezTo>
                      <a:pt x="548" y="24"/>
                      <a:pt x="396" y="129"/>
                      <a:pt x="260" y="309"/>
                    </a:cubicBezTo>
                    <a:cubicBezTo>
                      <a:pt x="136" y="474"/>
                      <a:pt x="0" y="738"/>
                      <a:pt x="60" y="1060"/>
                    </a:cubicBezTo>
                    <a:lnTo>
                      <a:pt x="32" y="1065"/>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50" name="Freeform 14">
                <a:extLst>
                  <a:ext uri="{FF2B5EF4-FFF2-40B4-BE49-F238E27FC236}">
                    <a16:creationId xmlns:a16="http://schemas.microsoft.com/office/drawing/2014/main" id="{8E03567D-8EEB-6C7B-E47F-186322FA6009}"/>
                  </a:ext>
                </a:extLst>
              </p:cNvPr>
              <p:cNvSpPr>
                <a:spLocks/>
              </p:cNvSpPr>
              <p:nvPr/>
            </p:nvSpPr>
            <p:spPr bwMode="auto">
              <a:xfrm>
                <a:off x="6527" y="3630"/>
                <a:ext cx="743" cy="227"/>
              </a:xfrm>
              <a:custGeom>
                <a:avLst/>
                <a:gdLst>
                  <a:gd name="T0" fmla="*/ 22 w 990"/>
                  <a:gd name="T1" fmla="*/ 302 h 302"/>
                  <a:gd name="T2" fmla="*/ 0 w 990"/>
                  <a:gd name="T3" fmla="*/ 284 h 302"/>
                  <a:gd name="T4" fmla="*/ 257 w 990"/>
                  <a:gd name="T5" fmla="*/ 88 h 302"/>
                  <a:gd name="T6" fmla="*/ 545 w 990"/>
                  <a:gd name="T7" fmla="*/ 7 h 302"/>
                  <a:gd name="T8" fmla="*/ 907 w 990"/>
                  <a:gd name="T9" fmla="*/ 84 h 302"/>
                  <a:gd name="T10" fmla="*/ 907 w 990"/>
                  <a:gd name="T11" fmla="*/ 84 h 302"/>
                  <a:gd name="T12" fmla="*/ 979 w 990"/>
                  <a:gd name="T13" fmla="*/ 158 h 302"/>
                  <a:gd name="T14" fmla="*/ 953 w 990"/>
                  <a:gd name="T15" fmla="*/ 148 h 302"/>
                  <a:gd name="T16" fmla="*/ 952 w 990"/>
                  <a:gd name="T17" fmla="*/ 152 h 302"/>
                  <a:gd name="T18" fmla="*/ 894 w 990"/>
                  <a:gd name="T19" fmla="*/ 109 h 302"/>
                  <a:gd name="T20" fmla="*/ 271 w 990"/>
                  <a:gd name="T21" fmla="*/ 112 h 302"/>
                  <a:gd name="T22" fmla="*/ 22 w 990"/>
                  <a:gd name="T2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302">
                    <a:moveTo>
                      <a:pt x="22" y="302"/>
                    </a:moveTo>
                    <a:cubicBezTo>
                      <a:pt x="0" y="284"/>
                      <a:pt x="0" y="284"/>
                      <a:pt x="0" y="284"/>
                    </a:cubicBezTo>
                    <a:cubicBezTo>
                      <a:pt x="4" y="279"/>
                      <a:pt x="98" y="169"/>
                      <a:pt x="257" y="88"/>
                    </a:cubicBezTo>
                    <a:cubicBezTo>
                      <a:pt x="351" y="40"/>
                      <a:pt x="448" y="13"/>
                      <a:pt x="545" y="7"/>
                    </a:cubicBezTo>
                    <a:cubicBezTo>
                      <a:pt x="666" y="0"/>
                      <a:pt x="788" y="26"/>
                      <a:pt x="907" y="84"/>
                    </a:cubicBezTo>
                    <a:cubicBezTo>
                      <a:pt x="907" y="84"/>
                      <a:pt x="907" y="84"/>
                      <a:pt x="907" y="84"/>
                    </a:cubicBezTo>
                    <a:cubicBezTo>
                      <a:pt x="990" y="129"/>
                      <a:pt x="981" y="151"/>
                      <a:pt x="979" y="158"/>
                    </a:cubicBezTo>
                    <a:cubicBezTo>
                      <a:pt x="953" y="148"/>
                      <a:pt x="953" y="148"/>
                      <a:pt x="953" y="148"/>
                    </a:cubicBezTo>
                    <a:cubicBezTo>
                      <a:pt x="952" y="150"/>
                      <a:pt x="952" y="152"/>
                      <a:pt x="952" y="152"/>
                    </a:cubicBezTo>
                    <a:cubicBezTo>
                      <a:pt x="950" y="145"/>
                      <a:pt x="922" y="125"/>
                      <a:pt x="894" y="109"/>
                    </a:cubicBezTo>
                    <a:cubicBezTo>
                      <a:pt x="686" y="7"/>
                      <a:pt x="477" y="8"/>
                      <a:pt x="271" y="112"/>
                    </a:cubicBezTo>
                    <a:cubicBezTo>
                      <a:pt x="117" y="190"/>
                      <a:pt x="23" y="301"/>
                      <a:pt x="22" y="30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51" name="Freeform 15">
                <a:extLst>
                  <a:ext uri="{FF2B5EF4-FFF2-40B4-BE49-F238E27FC236}">
                    <a16:creationId xmlns:a16="http://schemas.microsoft.com/office/drawing/2014/main" id="{B2697576-3518-833E-8575-FE2D329A1CD9}"/>
                  </a:ext>
                </a:extLst>
              </p:cNvPr>
              <p:cNvSpPr>
                <a:spLocks/>
              </p:cNvSpPr>
              <p:nvPr/>
            </p:nvSpPr>
            <p:spPr bwMode="auto">
              <a:xfrm>
                <a:off x="6670" y="3334"/>
                <a:ext cx="290" cy="793"/>
              </a:xfrm>
              <a:custGeom>
                <a:avLst/>
                <a:gdLst>
                  <a:gd name="T0" fmla="*/ 281 w 386"/>
                  <a:gd name="T1" fmla="*/ 1056 h 1056"/>
                  <a:gd name="T2" fmla="*/ 259 w 386"/>
                  <a:gd name="T3" fmla="*/ 1037 h 1056"/>
                  <a:gd name="T4" fmla="*/ 344 w 386"/>
                  <a:gd name="T5" fmla="*/ 550 h 1056"/>
                  <a:gd name="T6" fmla="*/ 167 w 386"/>
                  <a:gd name="T7" fmla="*/ 148 h 1056"/>
                  <a:gd name="T8" fmla="*/ 0 w 386"/>
                  <a:gd name="T9" fmla="*/ 26 h 1056"/>
                  <a:gd name="T10" fmla="*/ 12 w 386"/>
                  <a:gd name="T11" fmla="*/ 0 h 1056"/>
                  <a:gd name="T12" fmla="*/ 187 w 386"/>
                  <a:gd name="T13" fmla="*/ 128 h 1056"/>
                  <a:gd name="T14" fmla="*/ 372 w 386"/>
                  <a:gd name="T15" fmla="*/ 549 h 1056"/>
                  <a:gd name="T16" fmla="*/ 281 w 386"/>
                  <a:gd name="T1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1056">
                    <a:moveTo>
                      <a:pt x="281" y="1056"/>
                    </a:moveTo>
                    <a:cubicBezTo>
                      <a:pt x="259" y="1037"/>
                      <a:pt x="259" y="1037"/>
                      <a:pt x="259" y="1037"/>
                    </a:cubicBezTo>
                    <a:cubicBezTo>
                      <a:pt x="260" y="1036"/>
                      <a:pt x="358" y="919"/>
                      <a:pt x="344" y="550"/>
                    </a:cubicBezTo>
                    <a:cubicBezTo>
                      <a:pt x="337" y="357"/>
                      <a:pt x="244" y="225"/>
                      <a:pt x="167" y="148"/>
                    </a:cubicBezTo>
                    <a:cubicBezTo>
                      <a:pt x="83" y="64"/>
                      <a:pt x="1" y="26"/>
                      <a:pt x="0" y="26"/>
                    </a:cubicBezTo>
                    <a:cubicBezTo>
                      <a:pt x="12" y="0"/>
                      <a:pt x="12" y="0"/>
                      <a:pt x="12" y="0"/>
                    </a:cubicBezTo>
                    <a:cubicBezTo>
                      <a:pt x="16" y="2"/>
                      <a:pt x="100" y="41"/>
                      <a:pt x="187" y="128"/>
                    </a:cubicBezTo>
                    <a:cubicBezTo>
                      <a:pt x="267" y="209"/>
                      <a:pt x="364" y="347"/>
                      <a:pt x="372" y="549"/>
                    </a:cubicBezTo>
                    <a:cubicBezTo>
                      <a:pt x="386" y="931"/>
                      <a:pt x="285" y="1051"/>
                      <a:pt x="281" y="105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52" name="Freeform 16">
                <a:extLst>
                  <a:ext uri="{FF2B5EF4-FFF2-40B4-BE49-F238E27FC236}">
                    <a16:creationId xmlns:a16="http://schemas.microsoft.com/office/drawing/2014/main" id="{C07040B5-8AC8-D925-08F0-0A1BB8835829}"/>
                  </a:ext>
                </a:extLst>
              </p:cNvPr>
              <p:cNvSpPr>
                <a:spLocks/>
              </p:cNvSpPr>
              <p:nvPr/>
            </p:nvSpPr>
            <p:spPr bwMode="auto">
              <a:xfrm>
                <a:off x="6506" y="3406"/>
                <a:ext cx="844" cy="361"/>
              </a:xfrm>
              <a:custGeom>
                <a:avLst/>
                <a:gdLst>
                  <a:gd name="T0" fmla="*/ 1097 w 1125"/>
                  <a:gd name="T1" fmla="*/ 481 h 481"/>
                  <a:gd name="T2" fmla="*/ 1059 w 1125"/>
                  <a:gd name="T3" fmla="*/ 338 h 481"/>
                  <a:gd name="T4" fmla="*/ 814 w 1125"/>
                  <a:gd name="T5" fmla="*/ 111 h 481"/>
                  <a:gd name="T6" fmla="*/ 19 w 1125"/>
                  <a:gd name="T7" fmla="*/ 278 h 481"/>
                  <a:gd name="T8" fmla="*/ 0 w 1125"/>
                  <a:gd name="T9" fmla="*/ 258 h 481"/>
                  <a:gd name="T10" fmla="*/ 387 w 1125"/>
                  <a:gd name="T11" fmla="*/ 46 h 481"/>
                  <a:gd name="T12" fmla="*/ 825 w 1125"/>
                  <a:gd name="T13" fmla="*/ 85 h 481"/>
                  <a:gd name="T14" fmla="*/ 1085 w 1125"/>
                  <a:gd name="T15" fmla="*/ 327 h 481"/>
                  <a:gd name="T16" fmla="*/ 1125 w 1125"/>
                  <a:gd name="T17" fmla="*/ 481 h 481"/>
                  <a:gd name="T18" fmla="*/ 1097 w 1125"/>
                  <a:gd name="T19" fmla="*/ 481 h 481"/>
                  <a:gd name="T20" fmla="*/ 1111 w 1125"/>
                  <a:gd name="T21" fmla="*/ 481 h 481"/>
                  <a:gd name="T22" fmla="*/ 1097 w 1125"/>
                  <a:gd name="T2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5" h="481">
                    <a:moveTo>
                      <a:pt x="1097" y="481"/>
                    </a:moveTo>
                    <a:cubicBezTo>
                      <a:pt x="1097" y="481"/>
                      <a:pt x="1095" y="416"/>
                      <a:pt x="1059" y="338"/>
                    </a:cubicBezTo>
                    <a:cubicBezTo>
                      <a:pt x="1011" y="234"/>
                      <a:pt x="929" y="158"/>
                      <a:pt x="814" y="111"/>
                    </a:cubicBezTo>
                    <a:cubicBezTo>
                      <a:pt x="543" y="0"/>
                      <a:pt x="239" y="64"/>
                      <a:pt x="19" y="278"/>
                    </a:cubicBezTo>
                    <a:cubicBezTo>
                      <a:pt x="0" y="258"/>
                      <a:pt x="0" y="258"/>
                      <a:pt x="0" y="258"/>
                    </a:cubicBezTo>
                    <a:cubicBezTo>
                      <a:pt x="110" y="150"/>
                      <a:pt x="244" y="77"/>
                      <a:pt x="387" y="46"/>
                    </a:cubicBezTo>
                    <a:cubicBezTo>
                      <a:pt x="533" y="14"/>
                      <a:pt x="684" y="28"/>
                      <a:pt x="825" y="85"/>
                    </a:cubicBezTo>
                    <a:cubicBezTo>
                      <a:pt x="976" y="147"/>
                      <a:pt x="1050" y="251"/>
                      <a:pt x="1085" y="327"/>
                    </a:cubicBezTo>
                    <a:cubicBezTo>
                      <a:pt x="1123" y="410"/>
                      <a:pt x="1125" y="478"/>
                      <a:pt x="1125" y="481"/>
                    </a:cubicBezTo>
                    <a:cubicBezTo>
                      <a:pt x="1097" y="481"/>
                      <a:pt x="1097" y="481"/>
                      <a:pt x="1097" y="481"/>
                    </a:cubicBezTo>
                    <a:cubicBezTo>
                      <a:pt x="1111" y="481"/>
                      <a:pt x="1111" y="481"/>
                      <a:pt x="1111" y="481"/>
                    </a:cubicBezTo>
                    <a:lnTo>
                      <a:pt x="1097" y="481"/>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53" name="Freeform 17">
                <a:extLst>
                  <a:ext uri="{FF2B5EF4-FFF2-40B4-BE49-F238E27FC236}">
                    <a16:creationId xmlns:a16="http://schemas.microsoft.com/office/drawing/2014/main" id="{65D80547-D414-0DEB-FC18-CC8FB247A4B9}"/>
                  </a:ext>
                </a:extLst>
              </p:cNvPr>
              <p:cNvSpPr>
                <a:spLocks/>
              </p:cNvSpPr>
              <p:nvPr/>
            </p:nvSpPr>
            <p:spPr bwMode="auto">
              <a:xfrm>
                <a:off x="6979" y="3717"/>
                <a:ext cx="483" cy="483"/>
              </a:xfrm>
              <a:custGeom>
                <a:avLst/>
                <a:gdLst>
                  <a:gd name="T0" fmla="*/ 584 w 643"/>
                  <a:gd name="T1" fmla="*/ 325 h 644"/>
                  <a:gd name="T2" fmla="*/ 621 w 643"/>
                  <a:gd name="T3" fmla="*/ 219 h 644"/>
                  <a:gd name="T4" fmla="*/ 600 w 643"/>
                  <a:gd name="T5" fmla="*/ 170 h 644"/>
                  <a:gd name="T6" fmla="*/ 535 w 643"/>
                  <a:gd name="T7" fmla="*/ 167 h 644"/>
                  <a:gd name="T8" fmla="*/ 536 w 643"/>
                  <a:gd name="T9" fmla="*/ 82 h 644"/>
                  <a:gd name="T10" fmla="*/ 478 w 643"/>
                  <a:gd name="T11" fmla="*/ 42 h 644"/>
                  <a:gd name="T12" fmla="*/ 417 w 643"/>
                  <a:gd name="T13" fmla="*/ 72 h 644"/>
                  <a:gd name="T14" fmla="*/ 371 w 643"/>
                  <a:gd name="T15" fmla="*/ 0 h 644"/>
                  <a:gd name="T16" fmla="*/ 335 w 643"/>
                  <a:gd name="T17" fmla="*/ 0 h 644"/>
                  <a:gd name="T18" fmla="*/ 293 w 643"/>
                  <a:gd name="T19" fmla="*/ 1 h 644"/>
                  <a:gd name="T20" fmla="*/ 256 w 643"/>
                  <a:gd name="T21" fmla="*/ 61 h 644"/>
                  <a:gd name="T22" fmla="*/ 176 w 643"/>
                  <a:gd name="T23" fmla="*/ 34 h 644"/>
                  <a:gd name="T24" fmla="*/ 119 w 643"/>
                  <a:gd name="T25" fmla="*/ 68 h 644"/>
                  <a:gd name="T26" fmla="*/ 96 w 643"/>
                  <a:gd name="T27" fmla="*/ 85 h 644"/>
                  <a:gd name="T28" fmla="*/ 114 w 643"/>
                  <a:gd name="T29" fmla="*/ 147 h 644"/>
                  <a:gd name="T30" fmla="*/ 105 w 643"/>
                  <a:gd name="T31" fmla="*/ 157 h 644"/>
                  <a:gd name="T32" fmla="*/ 98 w 643"/>
                  <a:gd name="T33" fmla="*/ 168 h 644"/>
                  <a:gd name="T34" fmla="*/ 26 w 643"/>
                  <a:gd name="T35" fmla="*/ 182 h 644"/>
                  <a:gd name="T36" fmla="*/ 4 w 643"/>
                  <a:gd name="T37" fmla="*/ 244 h 644"/>
                  <a:gd name="T38" fmla="*/ 52 w 643"/>
                  <a:gd name="T39" fmla="*/ 315 h 644"/>
                  <a:gd name="T40" fmla="*/ 1 w 643"/>
                  <a:gd name="T41" fmla="*/ 349 h 644"/>
                  <a:gd name="T42" fmla="*/ 5 w 643"/>
                  <a:gd name="T43" fmla="*/ 394 h 644"/>
                  <a:gd name="T44" fmla="*/ 26 w 643"/>
                  <a:gd name="T45" fmla="*/ 458 h 644"/>
                  <a:gd name="T46" fmla="*/ 96 w 643"/>
                  <a:gd name="T47" fmla="*/ 471 h 644"/>
                  <a:gd name="T48" fmla="*/ 85 w 643"/>
                  <a:gd name="T49" fmla="*/ 513 h 644"/>
                  <a:gd name="T50" fmla="*/ 102 w 643"/>
                  <a:gd name="T51" fmla="*/ 563 h 644"/>
                  <a:gd name="T52" fmla="*/ 152 w 643"/>
                  <a:gd name="T53" fmla="*/ 600 h 644"/>
                  <a:gd name="T54" fmla="*/ 218 w 643"/>
                  <a:gd name="T55" fmla="*/ 572 h 644"/>
                  <a:gd name="T56" fmla="*/ 249 w 643"/>
                  <a:gd name="T57" fmla="*/ 590 h 644"/>
                  <a:gd name="T58" fmla="*/ 282 w 643"/>
                  <a:gd name="T59" fmla="*/ 642 h 644"/>
                  <a:gd name="T60" fmla="*/ 341 w 643"/>
                  <a:gd name="T61" fmla="*/ 643 h 644"/>
                  <a:gd name="T62" fmla="*/ 380 w 643"/>
                  <a:gd name="T63" fmla="*/ 582 h 644"/>
                  <a:gd name="T64" fmla="*/ 461 w 643"/>
                  <a:gd name="T65" fmla="*/ 612 h 644"/>
                  <a:gd name="T66" fmla="*/ 485 w 643"/>
                  <a:gd name="T67" fmla="*/ 597 h 644"/>
                  <a:gd name="T68" fmla="*/ 539 w 643"/>
                  <a:gd name="T69" fmla="*/ 559 h 644"/>
                  <a:gd name="T70" fmla="*/ 521 w 643"/>
                  <a:gd name="T71" fmla="*/ 498 h 644"/>
                  <a:gd name="T72" fmla="*/ 529 w 643"/>
                  <a:gd name="T73" fmla="*/ 488 h 644"/>
                  <a:gd name="T74" fmla="*/ 539 w 643"/>
                  <a:gd name="T75" fmla="*/ 476 h 644"/>
                  <a:gd name="T76" fmla="*/ 610 w 643"/>
                  <a:gd name="T77" fmla="*/ 461 h 644"/>
                  <a:gd name="T78" fmla="*/ 643 w 643"/>
                  <a:gd name="T79" fmla="*/ 370 h 644"/>
                  <a:gd name="T80" fmla="*/ 584 w 643"/>
                  <a:gd name="T81" fmla="*/ 33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584" y="330"/>
                    </a:moveTo>
                    <a:cubicBezTo>
                      <a:pt x="584" y="328"/>
                      <a:pt x="584" y="327"/>
                      <a:pt x="584" y="325"/>
                    </a:cubicBezTo>
                    <a:cubicBezTo>
                      <a:pt x="641" y="288"/>
                      <a:pt x="641" y="288"/>
                      <a:pt x="641" y="288"/>
                    </a:cubicBezTo>
                    <a:cubicBezTo>
                      <a:pt x="621" y="219"/>
                      <a:pt x="621" y="219"/>
                      <a:pt x="621" y="219"/>
                    </a:cubicBezTo>
                    <a:cubicBezTo>
                      <a:pt x="618" y="210"/>
                      <a:pt x="615" y="199"/>
                      <a:pt x="609" y="186"/>
                    </a:cubicBezTo>
                    <a:cubicBezTo>
                      <a:pt x="600" y="170"/>
                      <a:pt x="600" y="170"/>
                      <a:pt x="600" y="170"/>
                    </a:cubicBezTo>
                    <a:cubicBezTo>
                      <a:pt x="538" y="173"/>
                      <a:pt x="538" y="173"/>
                      <a:pt x="538" y="173"/>
                    </a:cubicBezTo>
                    <a:cubicBezTo>
                      <a:pt x="537" y="171"/>
                      <a:pt x="536" y="169"/>
                      <a:pt x="535" y="167"/>
                    </a:cubicBezTo>
                    <a:cubicBezTo>
                      <a:pt x="560" y="107"/>
                      <a:pt x="560" y="107"/>
                      <a:pt x="560" y="107"/>
                    </a:cubicBezTo>
                    <a:cubicBezTo>
                      <a:pt x="536" y="82"/>
                      <a:pt x="536" y="82"/>
                      <a:pt x="536" y="82"/>
                    </a:cubicBezTo>
                    <a:cubicBezTo>
                      <a:pt x="511" y="61"/>
                      <a:pt x="511" y="61"/>
                      <a:pt x="511" y="61"/>
                    </a:cubicBezTo>
                    <a:cubicBezTo>
                      <a:pt x="502" y="53"/>
                      <a:pt x="490" y="46"/>
                      <a:pt x="478" y="42"/>
                    </a:cubicBezTo>
                    <a:cubicBezTo>
                      <a:pt x="465" y="38"/>
                      <a:pt x="465" y="38"/>
                      <a:pt x="465" y="38"/>
                    </a:cubicBezTo>
                    <a:cubicBezTo>
                      <a:pt x="417" y="72"/>
                      <a:pt x="417" y="72"/>
                      <a:pt x="417" y="72"/>
                    </a:cubicBezTo>
                    <a:cubicBezTo>
                      <a:pt x="407" y="69"/>
                      <a:pt x="398" y="66"/>
                      <a:pt x="389" y="63"/>
                    </a:cubicBezTo>
                    <a:cubicBezTo>
                      <a:pt x="371" y="0"/>
                      <a:pt x="371" y="0"/>
                      <a:pt x="371" y="0"/>
                    </a:cubicBezTo>
                    <a:cubicBezTo>
                      <a:pt x="350" y="0"/>
                      <a:pt x="350" y="0"/>
                      <a:pt x="350" y="0"/>
                    </a:cubicBezTo>
                    <a:cubicBezTo>
                      <a:pt x="345" y="0"/>
                      <a:pt x="340" y="0"/>
                      <a:pt x="335" y="0"/>
                    </a:cubicBezTo>
                    <a:cubicBezTo>
                      <a:pt x="329" y="0"/>
                      <a:pt x="323" y="0"/>
                      <a:pt x="317" y="0"/>
                    </a:cubicBezTo>
                    <a:cubicBezTo>
                      <a:pt x="308" y="0"/>
                      <a:pt x="300" y="0"/>
                      <a:pt x="293" y="1"/>
                    </a:cubicBezTo>
                    <a:cubicBezTo>
                      <a:pt x="276" y="3"/>
                      <a:pt x="276" y="3"/>
                      <a:pt x="276" y="3"/>
                    </a:cubicBezTo>
                    <a:cubicBezTo>
                      <a:pt x="256" y="61"/>
                      <a:pt x="256" y="61"/>
                      <a:pt x="256" y="61"/>
                    </a:cubicBezTo>
                    <a:cubicBezTo>
                      <a:pt x="245" y="64"/>
                      <a:pt x="235" y="67"/>
                      <a:pt x="226" y="71"/>
                    </a:cubicBezTo>
                    <a:cubicBezTo>
                      <a:pt x="176" y="34"/>
                      <a:pt x="176" y="34"/>
                      <a:pt x="176" y="34"/>
                    </a:cubicBezTo>
                    <a:cubicBezTo>
                      <a:pt x="161" y="41"/>
                      <a:pt x="161" y="41"/>
                      <a:pt x="161" y="41"/>
                    </a:cubicBezTo>
                    <a:cubicBezTo>
                      <a:pt x="146" y="48"/>
                      <a:pt x="133" y="57"/>
                      <a:pt x="119" y="68"/>
                    </a:cubicBezTo>
                    <a:cubicBezTo>
                      <a:pt x="116" y="70"/>
                      <a:pt x="114" y="71"/>
                      <a:pt x="111" y="73"/>
                    </a:cubicBezTo>
                    <a:cubicBezTo>
                      <a:pt x="96" y="85"/>
                      <a:pt x="96" y="85"/>
                      <a:pt x="96" y="85"/>
                    </a:cubicBezTo>
                    <a:cubicBezTo>
                      <a:pt x="109" y="133"/>
                      <a:pt x="109" y="133"/>
                      <a:pt x="109" y="133"/>
                    </a:cubicBezTo>
                    <a:cubicBezTo>
                      <a:pt x="114" y="147"/>
                      <a:pt x="114" y="147"/>
                      <a:pt x="114" y="147"/>
                    </a:cubicBezTo>
                    <a:cubicBezTo>
                      <a:pt x="112" y="149"/>
                      <a:pt x="109" y="152"/>
                      <a:pt x="107" y="155"/>
                    </a:cubicBezTo>
                    <a:cubicBezTo>
                      <a:pt x="105" y="157"/>
                      <a:pt x="105" y="157"/>
                      <a:pt x="105" y="157"/>
                    </a:cubicBezTo>
                    <a:cubicBezTo>
                      <a:pt x="104" y="159"/>
                      <a:pt x="104" y="159"/>
                      <a:pt x="104" y="159"/>
                    </a:cubicBezTo>
                    <a:cubicBezTo>
                      <a:pt x="102" y="162"/>
                      <a:pt x="100" y="165"/>
                      <a:pt x="98" y="168"/>
                    </a:cubicBezTo>
                    <a:cubicBezTo>
                      <a:pt x="34" y="167"/>
                      <a:pt x="34" y="167"/>
                      <a:pt x="34" y="167"/>
                    </a:cubicBezTo>
                    <a:cubicBezTo>
                      <a:pt x="26" y="182"/>
                      <a:pt x="26" y="182"/>
                      <a:pt x="26" y="182"/>
                    </a:cubicBezTo>
                    <a:cubicBezTo>
                      <a:pt x="17" y="197"/>
                      <a:pt x="11" y="213"/>
                      <a:pt x="5" y="237"/>
                    </a:cubicBezTo>
                    <a:cubicBezTo>
                      <a:pt x="4" y="244"/>
                      <a:pt x="4" y="244"/>
                      <a:pt x="4" y="244"/>
                    </a:cubicBezTo>
                    <a:cubicBezTo>
                      <a:pt x="17" y="290"/>
                      <a:pt x="17" y="290"/>
                      <a:pt x="17" y="290"/>
                    </a:cubicBezTo>
                    <a:cubicBezTo>
                      <a:pt x="52" y="315"/>
                      <a:pt x="52" y="315"/>
                      <a:pt x="52" y="315"/>
                    </a:cubicBezTo>
                    <a:cubicBezTo>
                      <a:pt x="52" y="316"/>
                      <a:pt x="52" y="317"/>
                      <a:pt x="52" y="319"/>
                    </a:cubicBezTo>
                    <a:cubicBezTo>
                      <a:pt x="1" y="349"/>
                      <a:pt x="1" y="349"/>
                      <a:pt x="1" y="349"/>
                    </a:cubicBezTo>
                    <a:cubicBezTo>
                      <a:pt x="1" y="364"/>
                      <a:pt x="1" y="364"/>
                      <a:pt x="1" y="364"/>
                    </a:cubicBezTo>
                    <a:cubicBezTo>
                      <a:pt x="0" y="376"/>
                      <a:pt x="3" y="386"/>
                      <a:pt x="5" y="394"/>
                    </a:cubicBezTo>
                    <a:cubicBezTo>
                      <a:pt x="14" y="425"/>
                      <a:pt x="14" y="425"/>
                      <a:pt x="14" y="425"/>
                    </a:cubicBezTo>
                    <a:cubicBezTo>
                      <a:pt x="17" y="435"/>
                      <a:pt x="20" y="446"/>
                      <a:pt x="26" y="458"/>
                    </a:cubicBezTo>
                    <a:cubicBezTo>
                      <a:pt x="35" y="472"/>
                      <a:pt x="35" y="472"/>
                      <a:pt x="35" y="472"/>
                    </a:cubicBezTo>
                    <a:cubicBezTo>
                      <a:pt x="96" y="471"/>
                      <a:pt x="96" y="471"/>
                      <a:pt x="96" y="471"/>
                    </a:cubicBezTo>
                    <a:cubicBezTo>
                      <a:pt x="98" y="473"/>
                      <a:pt x="99" y="475"/>
                      <a:pt x="100" y="477"/>
                    </a:cubicBezTo>
                    <a:cubicBezTo>
                      <a:pt x="85" y="513"/>
                      <a:pt x="85" y="513"/>
                      <a:pt x="85" y="513"/>
                    </a:cubicBezTo>
                    <a:cubicBezTo>
                      <a:pt x="97" y="558"/>
                      <a:pt x="97" y="558"/>
                      <a:pt x="97" y="558"/>
                    </a:cubicBezTo>
                    <a:cubicBezTo>
                      <a:pt x="102" y="563"/>
                      <a:pt x="102" y="563"/>
                      <a:pt x="102" y="563"/>
                    </a:cubicBezTo>
                    <a:cubicBezTo>
                      <a:pt x="111" y="573"/>
                      <a:pt x="119" y="579"/>
                      <a:pt x="128" y="585"/>
                    </a:cubicBezTo>
                    <a:cubicBezTo>
                      <a:pt x="136" y="591"/>
                      <a:pt x="143" y="595"/>
                      <a:pt x="152" y="600"/>
                    </a:cubicBezTo>
                    <a:cubicBezTo>
                      <a:pt x="167" y="609"/>
                      <a:pt x="167" y="609"/>
                      <a:pt x="167" y="609"/>
                    </a:cubicBezTo>
                    <a:cubicBezTo>
                      <a:pt x="218" y="572"/>
                      <a:pt x="218" y="572"/>
                      <a:pt x="218" y="572"/>
                    </a:cubicBezTo>
                    <a:cubicBezTo>
                      <a:pt x="227" y="576"/>
                      <a:pt x="237" y="579"/>
                      <a:pt x="247" y="581"/>
                    </a:cubicBezTo>
                    <a:cubicBezTo>
                      <a:pt x="249" y="590"/>
                      <a:pt x="249" y="590"/>
                      <a:pt x="249" y="590"/>
                    </a:cubicBezTo>
                    <a:cubicBezTo>
                      <a:pt x="263" y="640"/>
                      <a:pt x="263" y="640"/>
                      <a:pt x="263" y="640"/>
                    </a:cubicBezTo>
                    <a:cubicBezTo>
                      <a:pt x="282" y="642"/>
                      <a:pt x="282" y="642"/>
                      <a:pt x="282" y="642"/>
                    </a:cubicBezTo>
                    <a:cubicBezTo>
                      <a:pt x="295" y="643"/>
                      <a:pt x="307" y="644"/>
                      <a:pt x="320" y="644"/>
                    </a:cubicBezTo>
                    <a:cubicBezTo>
                      <a:pt x="327" y="644"/>
                      <a:pt x="333" y="644"/>
                      <a:pt x="341" y="643"/>
                    </a:cubicBezTo>
                    <a:cubicBezTo>
                      <a:pt x="361" y="643"/>
                      <a:pt x="361" y="643"/>
                      <a:pt x="361" y="643"/>
                    </a:cubicBezTo>
                    <a:cubicBezTo>
                      <a:pt x="380" y="582"/>
                      <a:pt x="380" y="582"/>
                      <a:pt x="380" y="582"/>
                    </a:cubicBezTo>
                    <a:cubicBezTo>
                      <a:pt x="390" y="579"/>
                      <a:pt x="400" y="577"/>
                      <a:pt x="409" y="573"/>
                    </a:cubicBezTo>
                    <a:cubicBezTo>
                      <a:pt x="461" y="612"/>
                      <a:pt x="461" y="612"/>
                      <a:pt x="461" y="612"/>
                    </a:cubicBezTo>
                    <a:cubicBezTo>
                      <a:pt x="477" y="602"/>
                      <a:pt x="477" y="602"/>
                      <a:pt x="477" y="602"/>
                    </a:cubicBezTo>
                    <a:cubicBezTo>
                      <a:pt x="480" y="601"/>
                      <a:pt x="482" y="599"/>
                      <a:pt x="485" y="597"/>
                    </a:cubicBezTo>
                    <a:cubicBezTo>
                      <a:pt x="497" y="590"/>
                      <a:pt x="512" y="581"/>
                      <a:pt x="525" y="570"/>
                    </a:cubicBezTo>
                    <a:cubicBezTo>
                      <a:pt x="539" y="559"/>
                      <a:pt x="539" y="559"/>
                      <a:pt x="539" y="559"/>
                    </a:cubicBezTo>
                    <a:cubicBezTo>
                      <a:pt x="526" y="512"/>
                      <a:pt x="526" y="512"/>
                      <a:pt x="526" y="512"/>
                    </a:cubicBezTo>
                    <a:cubicBezTo>
                      <a:pt x="521" y="498"/>
                      <a:pt x="521" y="498"/>
                      <a:pt x="521" y="498"/>
                    </a:cubicBezTo>
                    <a:cubicBezTo>
                      <a:pt x="523" y="495"/>
                      <a:pt x="526" y="492"/>
                      <a:pt x="528" y="490"/>
                    </a:cubicBezTo>
                    <a:cubicBezTo>
                      <a:pt x="529" y="488"/>
                      <a:pt x="529" y="488"/>
                      <a:pt x="529" y="488"/>
                    </a:cubicBezTo>
                    <a:cubicBezTo>
                      <a:pt x="530" y="487"/>
                      <a:pt x="532" y="485"/>
                      <a:pt x="533" y="483"/>
                    </a:cubicBezTo>
                    <a:cubicBezTo>
                      <a:pt x="535" y="481"/>
                      <a:pt x="537" y="478"/>
                      <a:pt x="539" y="476"/>
                    </a:cubicBezTo>
                    <a:cubicBezTo>
                      <a:pt x="603" y="478"/>
                      <a:pt x="603" y="478"/>
                      <a:pt x="603" y="478"/>
                    </a:cubicBezTo>
                    <a:cubicBezTo>
                      <a:pt x="610" y="461"/>
                      <a:pt x="610" y="461"/>
                      <a:pt x="610" y="461"/>
                    </a:cubicBezTo>
                    <a:cubicBezTo>
                      <a:pt x="618" y="444"/>
                      <a:pt x="626" y="426"/>
                      <a:pt x="631" y="409"/>
                    </a:cubicBezTo>
                    <a:cubicBezTo>
                      <a:pt x="643" y="370"/>
                      <a:pt x="643" y="370"/>
                      <a:pt x="643" y="370"/>
                    </a:cubicBezTo>
                    <a:cubicBezTo>
                      <a:pt x="620" y="353"/>
                      <a:pt x="620" y="353"/>
                      <a:pt x="620" y="353"/>
                    </a:cubicBezTo>
                    <a:lnTo>
                      <a:pt x="584" y="330"/>
                    </a:lnTo>
                    <a:close/>
                  </a:path>
                </a:pathLst>
              </a:custGeom>
              <a:solidFill>
                <a:srgbClr val="44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54" name="Freeform 18">
                <a:extLst>
                  <a:ext uri="{FF2B5EF4-FFF2-40B4-BE49-F238E27FC236}">
                    <a16:creationId xmlns:a16="http://schemas.microsoft.com/office/drawing/2014/main" id="{75E5BAC4-5F91-EF2C-F472-220AA29816D4}"/>
                  </a:ext>
                </a:extLst>
              </p:cNvPr>
              <p:cNvSpPr>
                <a:spLocks noEditPoints="1"/>
              </p:cNvSpPr>
              <p:nvPr/>
            </p:nvSpPr>
            <p:spPr bwMode="auto">
              <a:xfrm>
                <a:off x="6997" y="3736"/>
                <a:ext cx="439" cy="443"/>
              </a:xfrm>
              <a:custGeom>
                <a:avLst/>
                <a:gdLst>
                  <a:gd name="T0" fmla="*/ 460 w 585"/>
                  <a:gd name="T1" fmla="*/ 465 h 590"/>
                  <a:gd name="T2" fmla="*/ 496 w 585"/>
                  <a:gd name="T3" fmla="*/ 421 h 590"/>
                  <a:gd name="T4" fmla="*/ 576 w 585"/>
                  <a:gd name="T5" fmla="*/ 374 h 590"/>
                  <a:gd name="T6" fmla="*/ 527 w 585"/>
                  <a:gd name="T7" fmla="*/ 318 h 590"/>
                  <a:gd name="T8" fmla="*/ 580 w 585"/>
                  <a:gd name="T9" fmla="*/ 250 h 590"/>
                  <a:gd name="T10" fmla="*/ 566 w 585"/>
                  <a:gd name="T11" fmla="*/ 203 h 590"/>
                  <a:gd name="T12" fmla="*/ 566 w 585"/>
                  <a:gd name="T13" fmla="*/ 201 h 590"/>
                  <a:gd name="T14" fmla="*/ 555 w 585"/>
                  <a:gd name="T15" fmla="*/ 173 h 590"/>
                  <a:gd name="T16" fmla="*/ 475 w 585"/>
                  <a:gd name="T17" fmla="*/ 145 h 590"/>
                  <a:gd name="T18" fmla="*/ 483 w 585"/>
                  <a:gd name="T19" fmla="*/ 72 h 590"/>
                  <a:gd name="T20" fmla="*/ 441 w 585"/>
                  <a:gd name="T21" fmla="*/ 43 h 590"/>
                  <a:gd name="T22" fmla="*/ 338 w 585"/>
                  <a:gd name="T23" fmla="*/ 60 h 590"/>
                  <a:gd name="T24" fmla="*/ 268 w 585"/>
                  <a:gd name="T25" fmla="*/ 3 h 590"/>
                  <a:gd name="T26" fmla="*/ 193 w 585"/>
                  <a:gd name="T27" fmla="*/ 77 h 590"/>
                  <a:gd name="T28" fmla="*/ 100 w 585"/>
                  <a:gd name="T29" fmla="*/ 70 h 590"/>
                  <a:gd name="T30" fmla="*/ 118 w 585"/>
                  <a:gd name="T31" fmla="*/ 127 h 590"/>
                  <a:gd name="T32" fmla="*/ 85 w 585"/>
                  <a:gd name="T33" fmla="*/ 171 h 590"/>
                  <a:gd name="T34" fmla="*/ 4 w 585"/>
                  <a:gd name="T35" fmla="*/ 218 h 590"/>
                  <a:gd name="T36" fmla="*/ 51 w 585"/>
                  <a:gd name="T37" fmla="*/ 274 h 590"/>
                  <a:gd name="T38" fmla="*/ 0 w 585"/>
                  <a:gd name="T39" fmla="*/ 340 h 590"/>
                  <a:gd name="T40" fmla="*/ 4 w 585"/>
                  <a:gd name="T41" fmla="*/ 360 h 590"/>
                  <a:gd name="T42" fmla="*/ 12 w 585"/>
                  <a:gd name="T43" fmla="*/ 392 h 590"/>
                  <a:gd name="T44" fmla="*/ 85 w 585"/>
                  <a:gd name="T45" fmla="*/ 417 h 590"/>
                  <a:gd name="T46" fmla="*/ 86 w 585"/>
                  <a:gd name="T47" fmla="*/ 489 h 590"/>
                  <a:gd name="T48" fmla="*/ 116 w 585"/>
                  <a:gd name="T49" fmla="*/ 536 h 590"/>
                  <a:gd name="T50" fmla="*/ 187 w 585"/>
                  <a:gd name="T51" fmla="*/ 514 h 590"/>
                  <a:gd name="T52" fmla="*/ 248 w 585"/>
                  <a:gd name="T53" fmla="*/ 559 h 590"/>
                  <a:gd name="T54" fmla="*/ 312 w 585"/>
                  <a:gd name="T55" fmla="*/ 589 h 590"/>
                  <a:gd name="T56" fmla="*/ 385 w 585"/>
                  <a:gd name="T57" fmla="*/ 515 h 590"/>
                  <a:gd name="T58" fmla="*/ 479 w 585"/>
                  <a:gd name="T59" fmla="*/ 523 h 590"/>
                  <a:gd name="T60" fmla="*/ 470 w 585"/>
                  <a:gd name="T61" fmla="*/ 494 h 590"/>
                  <a:gd name="T62" fmla="*/ 164 w 585"/>
                  <a:gd name="T63" fmla="*/ 315 h 590"/>
                  <a:gd name="T64" fmla="*/ 185 w 585"/>
                  <a:gd name="T65" fmla="*/ 210 h 590"/>
                  <a:gd name="T66" fmla="*/ 407 w 585"/>
                  <a:gd name="T67" fmla="*/ 246 h 590"/>
                  <a:gd name="T68" fmla="*/ 385 w 585"/>
                  <a:gd name="T69" fmla="*/ 35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590">
                    <a:moveTo>
                      <a:pt x="470" y="494"/>
                    </a:moveTo>
                    <a:cubicBezTo>
                      <a:pt x="460" y="465"/>
                      <a:pt x="460" y="465"/>
                      <a:pt x="460" y="465"/>
                    </a:cubicBezTo>
                    <a:cubicBezTo>
                      <a:pt x="467" y="458"/>
                      <a:pt x="473" y="452"/>
                      <a:pt x="478" y="446"/>
                    </a:cubicBezTo>
                    <a:cubicBezTo>
                      <a:pt x="485" y="436"/>
                      <a:pt x="491" y="430"/>
                      <a:pt x="496" y="421"/>
                    </a:cubicBezTo>
                    <a:cubicBezTo>
                      <a:pt x="556" y="423"/>
                      <a:pt x="556" y="423"/>
                      <a:pt x="556" y="423"/>
                    </a:cubicBezTo>
                    <a:cubicBezTo>
                      <a:pt x="564" y="407"/>
                      <a:pt x="569" y="390"/>
                      <a:pt x="576" y="374"/>
                    </a:cubicBezTo>
                    <a:cubicBezTo>
                      <a:pt x="585" y="355"/>
                      <a:pt x="568" y="345"/>
                      <a:pt x="568" y="345"/>
                    </a:cubicBezTo>
                    <a:cubicBezTo>
                      <a:pt x="527" y="318"/>
                      <a:pt x="527" y="318"/>
                      <a:pt x="527" y="318"/>
                    </a:cubicBezTo>
                    <a:cubicBezTo>
                      <a:pt x="529" y="308"/>
                      <a:pt x="528" y="296"/>
                      <a:pt x="527" y="284"/>
                    </a:cubicBezTo>
                    <a:cubicBezTo>
                      <a:pt x="580" y="250"/>
                      <a:pt x="580" y="250"/>
                      <a:pt x="580" y="250"/>
                    </a:cubicBezTo>
                    <a:cubicBezTo>
                      <a:pt x="578" y="246"/>
                      <a:pt x="576" y="239"/>
                      <a:pt x="574" y="232"/>
                    </a:cubicBezTo>
                    <a:cubicBezTo>
                      <a:pt x="566" y="203"/>
                      <a:pt x="566" y="203"/>
                      <a:pt x="566" y="203"/>
                    </a:cubicBezTo>
                    <a:cubicBezTo>
                      <a:pt x="566" y="203"/>
                      <a:pt x="566" y="203"/>
                      <a:pt x="566" y="203"/>
                    </a:cubicBezTo>
                    <a:cubicBezTo>
                      <a:pt x="566" y="203"/>
                      <a:pt x="566" y="203"/>
                      <a:pt x="566" y="201"/>
                    </a:cubicBezTo>
                    <a:cubicBezTo>
                      <a:pt x="566" y="201"/>
                      <a:pt x="566" y="201"/>
                      <a:pt x="566" y="201"/>
                    </a:cubicBezTo>
                    <a:cubicBezTo>
                      <a:pt x="563" y="192"/>
                      <a:pt x="561" y="183"/>
                      <a:pt x="555" y="173"/>
                    </a:cubicBezTo>
                    <a:cubicBezTo>
                      <a:pt x="493" y="176"/>
                      <a:pt x="493" y="176"/>
                      <a:pt x="493" y="176"/>
                    </a:cubicBezTo>
                    <a:cubicBezTo>
                      <a:pt x="488" y="165"/>
                      <a:pt x="470" y="156"/>
                      <a:pt x="475" y="145"/>
                    </a:cubicBezTo>
                    <a:cubicBezTo>
                      <a:pt x="497" y="93"/>
                      <a:pt x="497" y="93"/>
                      <a:pt x="497" y="93"/>
                    </a:cubicBezTo>
                    <a:cubicBezTo>
                      <a:pt x="486" y="77"/>
                      <a:pt x="483" y="72"/>
                      <a:pt x="483" y="72"/>
                    </a:cubicBezTo>
                    <a:cubicBezTo>
                      <a:pt x="477" y="67"/>
                      <a:pt x="471" y="61"/>
                      <a:pt x="464" y="56"/>
                    </a:cubicBezTo>
                    <a:cubicBezTo>
                      <a:pt x="458" y="50"/>
                      <a:pt x="449" y="46"/>
                      <a:pt x="441" y="43"/>
                    </a:cubicBezTo>
                    <a:cubicBezTo>
                      <a:pt x="391" y="79"/>
                      <a:pt x="391" y="79"/>
                      <a:pt x="391" y="79"/>
                    </a:cubicBezTo>
                    <a:cubicBezTo>
                      <a:pt x="374" y="69"/>
                      <a:pt x="356" y="65"/>
                      <a:pt x="338" y="60"/>
                    </a:cubicBezTo>
                    <a:cubicBezTo>
                      <a:pt x="321" y="2"/>
                      <a:pt x="321" y="2"/>
                      <a:pt x="321" y="2"/>
                    </a:cubicBezTo>
                    <a:cubicBezTo>
                      <a:pt x="304" y="2"/>
                      <a:pt x="285" y="0"/>
                      <a:pt x="268" y="3"/>
                    </a:cubicBezTo>
                    <a:cubicBezTo>
                      <a:pt x="248" y="59"/>
                      <a:pt x="248" y="59"/>
                      <a:pt x="248" y="59"/>
                    </a:cubicBezTo>
                    <a:cubicBezTo>
                      <a:pt x="230" y="62"/>
                      <a:pt x="210" y="70"/>
                      <a:pt x="193" y="77"/>
                    </a:cubicBezTo>
                    <a:cubicBezTo>
                      <a:pt x="144" y="40"/>
                      <a:pt x="144" y="40"/>
                      <a:pt x="144" y="40"/>
                    </a:cubicBezTo>
                    <a:cubicBezTo>
                      <a:pt x="129" y="47"/>
                      <a:pt x="116" y="58"/>
                      <a:pt x="100" y="70"/>
                    </a:cubicBezTo>
                    <a:cubicBezTo>
                      <a:pt x="108" y="99"/>
                      <a:pt x="108" y="99"/>
                      <a:pt x="108" y="99"/>
                    </a:cubicBezTo>
                    <a:cubicBezTo>
                      <a:pt x="118" y="127"/>
                      <a:pt x="118" y="127"/>
                      <a:pt x="118" y="127"/>
                    </a:cubicBezTo>
                    <a:cubicBezTo>
                      <a:pt x="113" y="134"/>
                      <a:pt x="105" y="141"/>
                      <a:pt x="100" y="147"/>
                    </a:cubicBezTo>
                    <a:cubicBezTo>
                      <a:pt x="95" y="156"/>
                      <a:pt x="90" y="162"/>
                      <a:pt x="85" y="171"/>
                    </a:cubicBezTo>
                    <a:cubicBezTo>
                      <a:pt x="22" y="169"/>
                      <a:pt x="22" y="169"/>
                      <a:pt x="22" y="169"/>
                    </a:cubicBezTo>
                    <a:cubicBezTo>
                      <a:pt x="14" y="184"/>
                      <a:pt x="9" y="199"/>
                      <a:pt x="4" y="218"/>
                    </a:cubicBezTo>
                    <a:cubicBezTo>
                      <a:pt x="12" y="247"/>
                      <a:pt x="12" y="247"/>
                      <a:pt x="12" y="247"/>
                    </a:cubicBezTo>
                    <a:cubicBezTo>
                      <a:pt x="51" y="274"/>
                      <a:pt x="51" y="274"/>
                      <a:pt x="51" y="274"/>
                    </a:cubicBezTo>
                    <a:cubicBezTo>
                      <a:pt x="52" y="284"/>
                      <a:pt x="51" y="296"/>
                      <a:pt x="51" y="308"/>
                    </a:cubicBezTo>
                    <a:cubicBezTo>
                      <a:pt x="0" y="340"/>
                      <a:pt x="0" y="340"/>
                      <a:pt x="0" y="340"/>
                    </a:cubicBezTo>
                    <a:cubicBezTo>
                      <a:pt x="0" y="347"/>
                      <a:pt x="2" y="354"/>
                      <a:pt x="4" y="360"/>
                    </a:cubicBezTo>
                    <a:cubicBezTo>
                      <a:pt x="4" y="360"/>
                      <a:pt x="4" y="360"/>
                      <a:pt x="4" y="360"/>
                    </a:cubicBezTo>
                    <a:cubicBezTo>
                      <a:pt x="12" y="389"/>
                      <a:pt x="12" y="389"/>
                      <a:pt x="12" y="389"/>
                    </a:cubicBezTo>
                    <a:cubicBezTo>
                      <a:pt x="12" y="389"/>
                      <a:pt x="12" y="389"/>
                      <a:pt x="12" y="392"/>
                    </a:cubicBezTo>
                    <a:cubicBezTo>
                      <a:pt x="15" y="401"/>
                      <a:pt x="18" y="409"/>
                      <a:pt x="22" y="418"/>
                    </a:cubicBezTo>
                    <a:cubicBezTo>
                      <a:pt x="85" y="417"/>
                      <a:pt x="85" y="417"/>
                      <a:pt x="85" y="417"/>
                    </a:cubicBezTo>
                    <a:cubicBezTo>
                      <a:pt x="90" y="428"/>
                      <a:pt x="96" y="438"/>
                      <a:pt x="103" y="448"/>
                    </a:cubicBezTo>
                    <a:cubicBezTo>
                      <a:pt x="86" y="489"/>
                      <a:pt x="86" y="489"/>
                      <a:pt x="86" y="489"/>
                    </a:cubicBezTo>
                    <a:cubicBezTo>
                      <a:pt x="94" y="518"/>
                      <a:pt x="94" y="518"/>
                      <a:pt x="94" y="518"/>
                    </a:cubicBezTo>
                    <a:cubicBezTo>
                      <a:pt x="101" y="526"/>
                      <a:pt x="107" y="531"/>
                      <a:pt x="116" y="536"/>
                    </a:cubicBezTo>
                    <a:cubicBezTo>
                      <a:pt x="122" y="542"/>
                      <a:pt x="128" y="545"/>
                      <a:pt x="137" y="550"/>
                    </a:cubicBezTo>
                    <a:cubicBezTo>
                      <a:pt x="187" y="514"/>
                      <a:pt x="187" y="514"/>
                      <a:pt x="187" y="514"/>
                    </a:cubicBezTo>
                    <a:cubicBezTo>
                      <a:pt x="204" y="523"/>
                      <a:pt x="222" y="528"/>
                      <a:pt x="243" y="532"/>
                    </a:cubicBezTo>
                    <a:cubicBezTo>
                      <a:pt x="248" y="559"/>
                      <a:pt x="248" y="559"/>
                      <a:pt x="248" y="559"/>
                    </a:cubicBezTo>
                    <a:cubicBezTo>
                      <a:pt x="256" y="588"/>
                      <a:pt x="256" y="588"/>
                      <a:pt x="256" y="588"/>
                    </a:cubicBezTo>
                    <a:cubicBezTo>
                      <a:pt x="276" y="590"/>
                      <a:pt x="293" y="590"/>
                      <a:pt x="312" y="589"/>
                    </a:cubicBezTo>
                    <a:cubicBezTo>
                      <a:pt x="330" y="533"/>
                      <a:pt x="330" y="533"/>
                      <a:pt x="330" y="533"/>
                    </a:cubicBezTo>
                    <a:cubicBezTo>
                      <a:pt x="350" y="528"/>
                      <a:pt x="368" y="523"/>
                      <a:pt x="385" y="515"/>
                    </a:cubicBezTo>
                    <a:cubicBezTo>
                      <a:pt x="434" y="552"/>
                      <a:pt x="434" y="552"/>
                      <a:pt x="434" y="552"/>
                    </a:cubicBezTo>
                    <a:cubicBezTo>
                      <a:pt x="448" y="543"/>
                      <a:pt x="465" y="534"/>
                      <a:pt x="479" y="523"/>
                    </a:cubicBezTo>
                    <a:cubicBezTo>
                      <a:pt x="470" y="494"/>
                      <a:pt x="470" y="494"/>
                      <a:pt x="470" y="494"/>
                    </a:cubicBezTo>
                    <a:cubicBezTo>
                      <a:pt x="470" y="494"/>
                      <a:pt x="470" y="494"/>
                      <a:pt x="470" y="494"/>
                    </a:cubicBezTo>
                    <a:close/>
                    <a:moveTo>
                      <a:pt x="209" y="379"/>
                    </a:moveTo>
                    <a:cubicBezTo>
                      <a:pt x="185" y="362"/>
                      <a:pt x="171" y="339"/>
                      <a:pt x="164" y="315"/>
                    </a:cubicBezTo>
                    <a:cubicBezTo>
                      <a:pt x="164" y="313"/>
                      <a:pt x="162" y="308"/>
                      <a:pt x="162" y="306"/>
                    </a:cubicBezTo>
                    <a:cubicBezTo>
                      <a:pt x="155" y="274"/>
                      <a:pt x="164" y="238"/>
                      <a:pt x="185" y="210"/>
                    </a:cubicBezTo>
                    <a:cubicBezTo>
                      <a:pt x="228" y="157"/>
                      <a:pt x="308" y="143"/>
                      <a:pt x="363" y="184"/>
                    </a:cubicBezTo>
                    <a:cubicBezTo>
                      <a:pt x="385" y="201"/>
                      <a:pt x="401" y="224"/>
                      <a:pt x="407" y="246"/>
                    </a:cubicBezTo>
                    <a:cubicBezTo>
                      <a:pt x="409" y="250"/>
                      <a:pt x="410" y="255"/>
                      <a:pt x="410" y="257"/>
                    </a:cubicBezTo>
                    <a:cubicBezTo>
                      <a:pt x="415" y="290"/>
                      <a:pt x="408" y="325"/>
                      <a:pt x="385" y="354"/>
                    </a:cubicBezTo>
                    <a:cubicBezTo>
                      <a:pt x="342" y="407"/>
                      <a:pt x="264" y="419"/>
                      <a:pt x="209" y="37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sp>
            <p:nvSpPr>
              <p:cNvPr id="155" name="Freeform 19">
                <a:extLst>
                  <a:ext uri="{FF2B5EF4-FFF2-40B4-BE49-F238E27FC236}">
                    <a16:creationId xmlns:a16="http://schemas.microsoft.com/office/drawing/2014/main" id="{F923A2D5-A1DC-FA0D-DC2B-FCB713D83E23}"/>
                  </a:ext>
                </a:extLst>
              </p:cNvPr>
              <p:cNvSpPr>
                <a:spLocks/>
              </p:cNvSpPr>
              <p:nvPr/>
            </p:nvSpPr>
            <p:spPr bwMode="auto">
              <a:xfrm>
                <a:off x="7151" y="3892"/>
                <a:ext cx="120" cy="108"/>
              </a:xfrm>
              <a:custGeom>
                <a:avLst/>
                <a:gdLst>
                  <a:gd name="T0" fmla="*/ 80 w 159"/>
                  <a:gd name="T1" fmla="*/ 0 h 143"/>
                  <a:gd name="T2" fmla="*/ 60 w 159"/>
                  <a:gd name="T3" fmla="*/ 3 h 143"/>
                  <a:gd name="T4" fmla="*/ 11 w 159"/>
                  <a:gd name="T5" fmla="*/ 91 h 143"/>
                  <a:gd name="T6" fmla="*/ 80 w 159"/>
                  <a:gd name="T7" fmla="*/ 143 h 143"/>
                  <a:gd name="T8" fmla="*/ 99 w 159"/>
                  <a:gd name="T9" fmla="*/ 141 h 143"/>
                  <a:gd name="T10" fmla="*/ 149 w 159"/>
                  <a:gd name="T11" fmla="*/ 52 h 143"/>
                  <a:gd name="T12" fmla="*/ 80 w 15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59" h="143">
                    <a:moveTo>
                      <a:pt x="80" y="0"/>
                    </a:moveTo>
                    <a:cubicBezTo>
                      <a:pt x="73" y="0"/>
                      <a:pt x="67" y="1"/>
                      <a:pt x="60" y="3"/>
                    </a:cubicBezTo>
                    <a:cubicBezTo>
                      <a:pt x="22" y="14"/>
                      <a:pt x="0" y="53"/>
                      <a:pt x="11" y="91"/>
                    </a:cubicBezTo>
                    <a:cubicBezTo>
                      <a:pt x="20" y="122"/>
                      <a:pt x="48" y="143"/>
                      <a:pt x="80" y="143"/>
                    </a:cubicBezTo>
                    <a:cubicBezTo>
                      <a:pt x="86" y="143"/>
                      <a:pt x="93" y="142"/>
                      <a:pt x="99" y="141"/>
                    </a:cubicBezTo>
                    <a:cubicBezTo>
                      <a:pt x="137" y="130"/>
                      <a:pt x="159" y="90"/>
                      <a:pt x="149" y="52"/>
                    </a:cubicBezTo>
                    <a:cubicBezTo>
                      <a:pt x="140" y="22"/>
                      <a:pt x="112" y="0"/>
                      <a:pt x="8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84" tIns="89642" rIns="179284" bIns="89642" numCol="1" anchor="t" anchorCtr="0" compatLnSpc="1">
                <a:prstTxWarp prst="textNoShape">
                  <a:avLst/>
                </a:prstTxWarp>
              </a:bodyPr>
              <a:lstStyle/>
              <a:p>
                <a:pPr defTabSz="1828800" hangingPunct="1">
                  <a:defRPr/>
                </a:pPr>
                <a:endParaRPr lang="en-US" sz="3530" b="0">
                  <a:solidFill>
                    <a:prstClr val="black"/>
                  </a:solidFill>
                  <a:latin typeface="Calibri" panose="020F0502020204030204"/>
                </a:endParaRPr>
              </a:p>
            </p:txBody>
          </p:sp>
        </p:grpSp>
      </p:grpSp>
    </p:spTree>
    <p:extLst>
      <p:ext uri="{BB962C8B-B14F-4D97-AF65-F5344CB8AC3E}">
        <p14:creationId xmlns:p14="http://schemas.microsoft.com/office/powerpoint/2010/main" val="165242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F39B88-EA40-655A-C604-4A417817B554}"/>
              </a:ext>
            </a:extLst>
          </p:cNvPr>
          <p:cNvSpPr>
            <a:spLocks noGrp="1"/>
          </p:cNvSpPr>
          <p:nvPr>
            <p:ph type="title"/>
          </p:nvPr>
        </p:nvSpPr>
        <p:spPr>
          <a:xfrm>
            <a:off x="1176526" y="4032407"/>
            <a:ext cx="8316724" cy="2215991"/>
          </a:xfrm>
        </p:spPr>
        <p:txBody>
          <a:bodyPr wrap="square" anchor="b">
            <a:normAutofit/>
          </a:bodyPr>
          <a:lstStyle/>
          <a:p>
            <a:r>
              <a:rPr lang="en-US" dirty="0"/>
              <a:t>Azure Networks</a:t>
            </a:r>
          </a:p>
        </p:txBody>
      </p:sp>
      <p:pic>
        <p:nvPicPr>
          <p:cNvPr id="5" name="Picture 4">
            <a:extLst>
              <a:ext uri="{FF2B5EF4-FFF2-40B4-BE49-F238E27FC236}">
                <a16:creationId xmlns:a16="http://schemas.microsoft.com/office/drawing/2014/main" id="{F61EFD78-B2D2-9396-8FD9-CD96756FC185}"/>
              </a:ext>
            </a:extLst>
          </p:cNvPr>
          <p:cNvPicPr>
            <a:picLocks noChangeAspect="1"/>
          </p:cNvPicPr>
          <p:nvPr/>
        </p:nvPicPr>
        <p:blipFill>
          <a:blip r:embed="rId2"/>
          <a:srcRect l="2500" r="-1" b="-1"/>
          <a:stretch>
            <a:fillRect/>
          </a:stretch>
        </p:blipFill>
        <p:spPr>
          <a:xfrm>
            <a:off x="10668000" y="10"/>
            <a:ext cx="13716000" cy="13715990"/>
          </a:xfrm>
          <a:prstGeom prst="rect">
            <a:avLst/>
          </a:prstGeom>
          <a:noFill/>
        </p:spPr>
      </p:pic>
    </p:spTree>
    <p:extLst>
      <p:ext uri="{BB962C8B-B14F-4D97-AF65-F5344CB8AC3E}">
        <p14:creationId xmlns:p14="http://schemas.microsoft.com/office/powerpoint/2010/main" val="36391982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a:xfrm>
            <a:off x="1176526" y="914400"/>
            <a:ext cx="22037040" cy="1107996"/>
          </a:xfrm>
        </p:spPr>
        <p:txBody>
          <a:bodyPr wrap="square" anchor="t">
            <a:normAutofit/>
          </a:bodyPr>
          <a:lstStyle/>
          <a:p>
            <a:r>
              <a:rPr lang="en-US" dirty="0"/>
              <a:t>Virtual network service</a:t>
            </a:r>
            <a:endParaRPr lang="en-US"/>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sz="quarter" idx="10"/>
          </p:nvPr>
        </p:nvSpPr>
        <p:spPr>
          <a:xfrm>
            <a:off x="1168400" y="2870200"/>
            <a:ext cx="22037675" cy="8102600"/>
          </a:xfrm>
        </p:spPr>
        <p:txBody>
          <a:bodyPr vert="horz" wrap="square" lIns="0" tIns="0" rIns="0" bIns="0" rtlCol="0">
            <a:normAutofit/>
          </a:bodyPr>
          <a:lstStyle/>
          <a:p>
            <a:pPr>
              <a:lnSpc>
                <a:spcPct val="90000"/>
              </a:lnSpc>
            </a:pPr>
            <a:r>
              <a:rPr lang="en-US" sz="4300"/>
              <a:t>The virtual network (vNet) service operates as a stateful service within Network Controller.</a:t>
            </a:r>
          </a:p>
          <a:p>
            <a:pPr>
              <a:lnSpc>
                <a:spcPct val="90000"/>
              </a:lnSpc>
            </a:pPr>
            <a:r>
              <a:rPr lang="en-US" sz="4300"/>
              <a:t>Controls the virtual networks and exposes capabilities to the management plane.</a:t>
            </a:r>
          </a:p>
          <a:p>
            <a:pPr>
              <a:lnSpc>
                <a:spcPct val="90000"/>
              </a:lnSpc>
            </a:pPr>
            <a:r>
              <a:rPr lang="en-US" sz="4300"/>
              <a:t>Runs parallel to virtual switch management service under the SDNVSM parent service.</a:t>
            </a:r>
          </a:p>
          <a:p>
            <a:pPr>
              <a:lnSpc>
                <a:spcPct val="90000"/>
              </a:lnSpc>
            </a:pPr>
            <a:r>
              <a:rPr lang="en-US" sz="4300"/>
              <a:t>Leverages the OVSDB protocol to push configuration to the MS_VTEP database.</a:t>
            </a:r>
          </a:p>
          <a:p>
            <a:pPr>
              <a:lnSpc>
                <a:spcPct val="90000"/>
              </a:lnSpc>
            </a:pPr>
            <a:r>
              <a:rPr lang="en-US" sz="4300"/>
              <a:t>Responsible for:</a:t>
            </a:r>
          </a:p>
          <a:p>
            <a:pPr marL="1634490" lvl="2" indent="-685800">
              <a:lnSpc>
                <a:spcPct val="90000"/>
              </a:lnSpc>
            </a:pPr>
            <a:r>
              <a:rPr lang="en-US" sz="4300"/>
              <a:t>Tenant Customer Addresses (CA) and virtual network management.</a:t>
            </a:r>
          </a:p>
          <a:p>
            <a:pPr marL="1634490" lvl="2" indent="-685800">
              <a:lnSpc>
                <a:spcPct val="90000"/>
              </a:lnSpc>
            </a:pPr>
            <a:r>
              <a:rPr lang="en-US" sz="4300"/>
              <a:t>Port CA to PA mappings management.</a:t>
            </a:r>
          </a:p>
          <a:p>
            <a:pPr marL="1634490" lvl="2" indent="-685800">
              <a:lnSpc>
                <a:spcPct val="90000"/>
              </a:lnSpc>
            </a:pPr>
            <a:r>
              <a:rPr lang="en-US" sz="4300"/>
              <a:t>Route management for gateways, User Defined Routes (UDR), and ILB</a:t>
            </a:r>
          </a:p>
        </p:txBody>
      </p:sp>
    </p:spTree>
    <p:extLst>
      <p:ext uri="{BB962C8B-B14F-4D97-AF65-F5344CB8AC3E}">
        <p14:creationId xmlns:p14="http://schemas.microsoft.com/office/powerpoint/2010/main" val="6623200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a:xfrm>
            <a:off x="1176526" y="914400"/>
            <a:ext cx="22037040" cy="1107996"/>
          </a:xfrm>
        </p:spPr>
        <p:txBody>
          <a:bodyPr wrap="square" anchor="t">
            <a:normAutofit/>
          </a:bodyPr>
          <a:lstStyle/>
          <a:p>
            <a:r>
              <a:rPr lang="en-US" dirty="0"/>
              <a:t>Virtual switch management service</a:t>
            </a:r>
            <a:endParaRPr lang="en-US"/>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sz="quarter" idx="10"/>
          </p:nvPr>
        </p:nvSpPr>
        <p:spPr>
          <a:xfrm>
            <a:off x="1168400" y="2870200"/>
            <a:ext cx="22037675" cy="8102600"/>
          </a:xfrm>
        </p:spPr>
        <p:txBody>
          <a:bodyPr vert="horz" wrap="square" lIns="0" tIns="0" rIns="0" bIns="0" rtlCol="0">
            <a:normAutofit/>
          </a:bodyPr>
          <a:lstStyle/>
          <a:p>
            <a:pPr>
              <a:lnSpc>
                <a:spcPct val="90000"/>
              </a:lnSpc>
            </a:pPr>
            <a:r>
              <a:rPr lang="en-US" sz="4800"/>
              <a:t>Virtual Switch Management performs all vSwitch operations and functionality.</a:t>
            </a:r>
          </a:p>
          <a:p>
            <a:pPr>
              <a:lnSpc>
                <a:spcPct val="90000"/>
              </a:lnSpc>
            </a:pPr>
            <a:r>
              <a:rPr lang="en-US" sz="4800"/>
              <a:t>Computes policies and pushes down to the Host Agent.</a:t>
            </a:r>
          </a:p>
          <a:p>
            <a:pPr>
              <a:lnSpc>
                <a:spcPct val="90000"/>
              </a:lnSpc>
            </a:pPr>
            <a:r>
              <a:rPr lang="en-US" sz="4800"/>
              <a:t>Runs parallel to the Vnet Service under the SDNVSM parent service.</a:t>
            </a:r>
          </a:p>
          <a:p>
            <a:pPr>
              <a:lnSpc>
                <a:spcPct val="90000"/>
              </a:lnSpc>
            </a:pPr>
            <a:r>
              <a:rPr lang="en-US" sz="4800"/>
              <a:t>Leverages WCF to push policies down to the host.</a:t>
            </a:r>
          </a:p>
          <a:p>
            <a:pPr>
              <a:lnSpc>
                <a:spcPct val="90000"/>
              </a:lnSpc>
            </a:pPr>
            <a:r>
              <a:rPr lang="en-US" sz="4800"/>
              <a:t>Performs the following:</a:t>
            </a:r>
          </a:p>
          <a:p>
            <a:pPr marL="1120140" lvl="1" indent="-571500">
              <a:lnSpc>
                <a:spcPct val="90000"/>
              </a:lnSpc>
              <a:buFont typeface="Arial" panose="020B0604020202020204" pitchFamily="34" charset="0"/>
              <a:buChar char="•"/>
            </a:pPr>
            <a:r>
              <a:rPr lang="en-US" sz="4800"/>
              <a:t>QoS and SR-IoV settings for port and switch.</a:t>
            </a:r>
          </a:p>
          <a:p>
            <a:pPr marL="1120140" lvl="1" indent="-571500">
              <a:lnSpc>
                <a:spcPct val="90000"/>
              </a:lnSpc>
              <a:buFont typeface="Arial" panose="020B0604020202020204" pitchFamily="34" charset="0"/>
              <a:buChar char="•"/>
            </a:pPr>
            <a:r>
              <a:rPr lang="en-US" sz="4800"/>
              <a:t>DNS and DHCP management for tenant ports.</a:t>
            </a:r>
          </a:p>
          <a:p>
            <a:pPr marL="1120140" lvl="1" indent="-571500">
              <a:lnSpc>
                <a:spcPct val="90000"/>
              </a:lnSpc>
              <a:buFont typeface="Arial" panose="020B0604020202020204" pitchFamily="34" charset="0"/>
              <a:buChar char="•"/>
            </a:pPr>
            <a:r>
              <a:rPr lang="en-US" sz="4800"/>
              <a:t>Port security settings like MacSpoofing, ArpGuard, and DhcpGuard</a:t>
            </a:r>
          </a:p>
          <a:p>
            <a:pPr marL="1120140" lvl="1" indent="-571500">
              <a:lnSpc>
                <a:spcPct val="90000"/>
              </a:lnSpc>
              <a:buFont typeface="Arial" panose="020B0604020202020204" pitchFamily="34" charset="0"/>
              <a:buChar char="•"/>
            </a:pPr>
            <a:r>
              <a:rPr lang="en-US" sz="4800"/>
              <a:t>Connectivity checks (CA PING).</a:t>
            </a:r>
          </a:p>
          <a:p>
            <a:pPr marL="1120140" lvl="1" indent="-571500">
              <a:lnSpc>
                <a:spcPct val="90000"/>
              </a:lnSpc>
              <a:buFont typeface="Arial" panose="020B0604020202020204" pitchFamily="34" charset="0"/>
              <a:buChar char="•"/>
            </a:pPr>
            <a:r>
              <a:rPr lang="en-US" sz="4800"/>
              <a:t>Host PA address management.</a:t>
            </a:r>
          </a:p>
        </p:txBody>
      </p:sp>
    </p:spTree>
    <p:extLst>
      <p:ext uri="{BB962C8B-B14F-4D97-AF65-F5344CB8AC3E}">
        <p14:creationId xmlns:p14="http://schemas.microsoft.com/office/powerpoint/2010/main" val="1273126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a:xfrm>
            <a:off x="1176527" y="914400"/>
            <a:ext cx="9821674" cy="2215992"/>
          </a:xfrm>
        </p:spPr>
        <p:txBody>
          <a:bodyPr wrap="square" anchor="t">
            <a:normAutofit/>
          </a:bodyPr>
          <a:lstStyle/>
          <a:p>
            <a:r>
              <a:rPr lang="en-US" dirty="0"/>
              <a:t>Architecture overview</a:t>
            </a:r>
            <a:endParaRPr lang="en-US"/>
          </a:p>
        </p:txBody>
      </p:sp>
      <p:sp>
        <p:nvSpPr>
          <p:cNvPr id="3" name="Content Placeholder 2">
            <a:extLst>
              <a:ext uri="{FF2B5EF4-FFF2-40B4-BE49-F238E27FC236}">
                <a16:creationId xmlns:a16="http://schemas.microsoft.com/office/drawing/2014/main" id="{BF8BFBE9-C8DC-ACC6-BC0A-3A3120381588}"/>
              </a:ext>
            </a:extLst>
          </p:cNvPr>
          <p:cNvSpPr>
            <a:spLocks noGrp="1"/>
          </p:cNvSpPr>
          <p:nvPr>
            <p:ph sz="quarter" idx="12"/>
          </p:nvPr>
        </p:nvSpPr>
        <p:spPr>
          <a:xfrm>
            <a:off x="1168402" y="3632200"/>
            <a:ext cx="9821863" cy="7340600"/>
          </a:xfrm>
        </p:spPr>
        <p:txBody>
          <a:bodyPr vert="horz" wrap="square" lIns="0" tIns="0" rIns="0" bIns="0" rtlCol="0">
            <a:normAutofit/>
          </a:bodyPr>
          <a:lstStyle/>
          <a:p>
            <a:pPr marL="0" indent="0">
              <a:lnSpc>
                <a:spcPct val="90000"/>
              </a:lnSpc>
              <a:buNone/>
            </a:pPr>
            <a:r>
              <a:rPr lang="en-US" sz="3900"/>
              <a:t>Virtual network and virtual switch architecture is comprised of the following resources:</a:t>
            </a:r>
          </a:p>
          <a:p>
            <a:pPr marL="1120140" lvl="1" indent="-571500">
              <a:lnSpc>
                <a:spcPct val="90000"/>
              </a:lnSpc>
              <a:buFont typeface="Arial" panose="020B0604020202020204" pitchFamily="34" charset="0"/>
              <a:buChar char="•"/>
            </a:pPr>
            <a:r>
              <a:rPr lang="en-US" sz="3900"/>
              <a:t>Northbound API</a:t>
            </a:r>
          </a:p>
          <a:p>
            <a:pPr marL="1120140" lvl="1" indent="-571500">
              <a:lnSpc>
                <a:spcPct val="90000"/>
              </a:lnSpc>
              <a:buFont typeface="Arial" panose="020B0604020202020204" pitchFamily="34" charset="0"/>
              <a:buChar char="•"/>
            </a:pPr>
            <a:r>
              <a:rPr lang="en-US" sz="3900"/>
              <a:t>VNET service module</a:t>
            </a:r>
          </a:p>
          <a:p>
            <a:pPr marL="1120140" lvl="1" indent="-571500">
              <a:lnSpc>
                <a:spcPct val="90000"/>
              </a:lnSpc>
              <a:buFont typeface="Arial" panose="020B0604020202020204" pitchFamily="34" charset="0"/>
              <a:buChar char="•"/>
            </a:pPr>
            <a:r>
              <a:rPr lang="en-US" sz="3900"/>
              <a:t>VSM service module</a:t>
            </a:r>
          </a:p>
          <a:p>
            <a:pPr marL="1120140" lvl="1" indent="-571500">
              <a:lnSpc>
                <a:spcPct val="90000"/>
              </a:lnSpc>
              <a:buFont typeface="Arial" panose="020B0604020202020204" pitchFamily="34" charset="0"/>
              <a:buChar char="•"/>
            </a:pPr>
            <a:r>
              <a:rPr lang="en-US" sz="3900"/>
              <a:t>NC Host Agent</a:t>
            </a:r>
          </a:p>
          <a:p>
            <a:pPr marL="1577340" lvl="2">
              <a:lnSpc>
                <a:spcPct val="90000"/>
              </a:lnSpc>
            </a:pPr>
            <a:r>
              <a:rPr lang="en-US" sz="3900"/>
              <a:t>OVSDB</a:t>
            </a:r>
          </a:p>
          <a:p>
            <a:pPr marL="1577340" lvl="2">
              <a:lnSpc>
                <a:spcPct val="90000"/>
              </a:lnSpc>
            </a:pPr>
            <a:r>
              <a:rPr lang="en-US" sz="3900"/>
              <a:t>VSM Plugin</a:t>
            </a:r>
          </a:p>
          <a:p>
            <a:pPr marL="1577340" lvl="2">
              <a:lnSpc>
                <a:spcPct val="90000"/>
              </a:lnSpc>
            </a:pPr>
            <a:r>
              <a:rPr lang="en-US" sz="3900"/>
              <a:t>VNET Plugin</a:t>
            </a:r>
          </a:p>
          <a:p>
            <a:pPr marL="1120140" lvl="1" indent="-571500">
              <a:lnSpc>
                <a:spcPct val="90000"/>
              </a:lnSpc>
              <a:buFont typeface="Arial" panose="020B0604020202020204" pitchFamily="34" charset="0"/>
              <a:buChar char="•"/>
            </a:pPr>
            <a:r>
              <a:rPr lang="en-US" sz="3900"/>
              <a:t>Virtual Filtering Platform (VFP)</a:t>
            </a:r>
          </a:p>
        </p:txBody>
      </p:sp>
      <p:pic>
        <p:nvPicPr>
          <p:cNvPr id="7" name="Picture 6" descr="A screenshot of a computer&#10;&#10;Description automatically generated">
            <a:extLst>
              <a:ext uri="{FF2B5EF4-FFF2-40B4-BE49-F238E27FC236}">
                <a16:creationId xmlns:a16="http://schemas.microsoft.com/office/drawing/2014/main" id="{9C601F9E-B38C-9E30-0CA5-294631D0990D}"/>
              </a:ext>
            </a:extLst>
          </p:cNvPr>
          <p:cNvPicPr>
            <a:picLocks noChangeAspect="1"/>
          </p:cNvPicPr>
          <p:nvPr/>
        </p:nvPicPr>
        <p:blipFill>
          <a:blip r:embed="rId3"/>
          <a:stretch>
            <a:fillRect/>
          </a:stretch>
        </p:blipFill>
        <p:spPr>
          <a:xfrm>
            <a:off x="13292954" y="0"/>
            <a:ext cx="9990091" cy="13716000"/>
          </a:xfrm>
          <a:prstGeom prst="rect">
            <a:avLst/>
          </a:prstGeom>
          <a:noFill/>
          <a:effectLst/>
        </p:spPr>
      </p:pic>
    </p:spTree>
    <p:extLst>
      <p:ext uri="{BB962C8B-B14F-4D97-AF65-F5344CB8AC3E}">
        <p14:creationId xmlns:p14="http://schemas.microsoft.com/office/powerpoint/2010/main" val="15333168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4BCBC-68C7-D49A-17FA-FBBDF1BD1E44}"/>
              </a:ext>
            </a:extLst>
          </p:cNvPr>
          <p:cNvSpPr>
            <a:spLocks noGrp="1"/>
          </p:cNvSpPr>
          <p:nvPr>
            <p:ph type="title"/>
          </p:nvPr>
        </p:nvSpPr>
        <p:spPr/>
        <p:txBody>
          <a:bodyPr/>
          <a:lstStyle/>
          <a:p>
            <a:r>
              <a:rPr lang="en-US" dirty="0"/>
              <a:t>Datacenter Firewalls</a:t>
            </a:r>
          </a:p>
        </p:txBody>
      </p:sp>
    </p:spTree>
    <p:extLst>
      <p:ext uri="{BB962C8B-B14F-4D97-AF65-F5344CB8AC3E}">
        <p14:creationId xmlns:p14="http://schemas.microsoft.com/office/powerpoint/2010/main" val="22540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p:nvPr>
        </p:nvSpPr>
        <p:spPr>
          <a:xfrm>
            <a:off x="1176527" y="914400"/>
            <a:ext cx="9821674" cy="2215992"/>
          </a:xfrm>
        </p:spPr>
        <p:txBody>
          <a:bodyPr wrap="square" anchor="t">
            <a:normAutofit/>
          </a:bodyPr>
          <a:lstStyle/>
          <a:p>
            <a:r>
              <a:rPr lang="en-US" dirty="0"/>
              <a:t>Important</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sz="quarter" idx="12"/>
          </p:nvPr>
        </p:nvSpPr>
        <p:spPr>
          <a:xfrm>
            <a:off x="1168402" y="3632201"/>
            <a:ext cx="9821863" cy="7340600"/>
          </a:xfrm>
        </p:spPr>
        <p:txBody>
          <a:bodyPr wrap="square">
            <a:normAutofit/>
          </a:bodyPr>
          <a:lstStyle/>
          <a:p>
            <a:pPr>
              <a:lnSpc>
                <a:spcPct val="90000"/>
              </a:lnSpc>
            </a:pPr>
            <a:r>
              <a:rPr lang="en-US" sz="4300"/>
              <a:t>In Windows Admin Center 2208+ builds, Access Control Lists (ACLs) have been renamed to Network Security Groups (NSGs) to align with Azure and Azure Stack.</a:t>
            </a:r>
          </a:p>
          <a:p>
            <a:pPr>
              <a:lnSpc>
                <a:spcPct val="90000"/>
              </a:lnSpc>
            </a:pPr>
            <a:r>
              <a:rPr lang="en-US" sz="4300"/>
              <a:t>ACLs and NSGs can be used interchangeably as of this content writing as NSGs will be the public facing resource. ACLs will still be used internally as part of a control / data plane configuration.</a:t>
            </a:r>
          </a:p>
        </p:txBody>
      </p:sp>
      <p:pic>
        <p:nvPicPr>
          <p:cNvPr id="6" name="Picture 5" descr="A wall covered with sticky notes.">
            <a:extLst>
              <a:ext uri="{FF2B5EF4-FFF2-40B4-BE49-F238E27FC236}">
                <a16:creationId xmlns:a16="http://schemas.microsoft.com/office/drawing/2014/main" id="{1ECF7540-A773-7DB7-1D84-E191378DF560}"/>
              </a:ext>
            </a:extLst>
          </p:cNvPr>
          <p:cNvPicPr>
            <a:picLocks noChangeAspect="1"/>
          </p:cNvPicPr>
          <p:nvPr/>
        </p:nvPicPr>
        <p:blipFill>
          <a:blip r:embed="rId3"/>
          <a:srcRect l="20389" r="24500" b="-1"/>
          <a:stretch>
            <a:fillRect/>
          </a:stretch>
        </p:blipFill>
        <p:spPr>
          <a:xfrm>
            <a:off x="12192000" y="10"/>
            <a:ext cx="12192000" cy="13715990"/>
          </a:xfrm>
          <a:prstGeom prst="rect">
            <a:avLst/>
          </a:prstGeom>
          <a:noFill/>
          <a:effectLst/>
        </p:spPr>
      </p:pic>
    </p:spTree>
    <p:extLst>
      <p:ext uri="{BB962C8B-B14F-4D97-AF65-F5344CB8AC3E}">
        <p14:creationId xmlns:p14="http://schemas.microsoft.com/office/powerpoint/2010/main" val="32697316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C24BEB50-1DC9-57A9-2824-CD7D9F637897}"/>
              </a:ext>
            </a:extLst>
          </p:cNvPr>
          <p:cNvPicPr>
            <a:picLocks noChangeAspect="1"/>
          </p:cNvPicPr>
          <p:nvPr/>
        </p:nvPicPr>
        <p:blipFill>
          <a:blip r:embed="rId3"/>
          <a:stretch>
            <a:fillRect/>
          </a:stretch>
        </p:blipFill>
        <p:spPr>
          <a:xfrm>
            <a:off x="12636500" y="3232150"/>
            <a:ext cx="11747500" cy="8648700"/>
          </a:xfrm>
          <a:prstGeom prst="rect">
            <a:avLst/>
          </a:prstGeom>
        </p:spPr>
      </p:pic>
      <p:sp>
        <p:nvSpPr>
          <p:cNvPr id="5" name="TextBox 4">
            <a:extLst>
              <a:ext uri="{FF2B5EF4-FFF2-40B4-BE49-F238E27FC236}">
                <a16:creationId xmlns:a16="http://schemas.microsoft.com/office/drawing/2014/main" id="{A14E97CF-47BF-6702-3098-AE40260A4D96}"/>
              </a:ext>
            </a:extLst>
          </p:cNvPr>
          <p:cNvSpPr txBox="1"/>
          <p:nvPr/>
        </p:nvSpPr>
        <p:spPr>
          <a:xfrm>
            <a:off x="1525679" y="2978396"/>
            <a:ext cx="10779762" cy="9725739"/>
          </a:xfrm>
          <a:prstGeom prst="rect">
            <a:avLst/>
          </a:prstGeom>
          <a:noFill/>
        </p:spPr>
        <p:txBody>
          <a:bodyPr wrap="square" lIns="0" tIns="0" rIns="0" bIns="0" rtlCol="0">
            <a:spAutoFit/>
          </a:bodyPr>
          <a:lstStyle/>
          <a:p>
            <a:pPr marL="123306" indent="-571500" algn="l" defTabSz="1792772" hangingPunct="1">
              <a:buFont typeface="Arial" panose="020B0604020202020204" pitchFamily="34" charset="0"/>
              <a:buChar char="•"/>
            </a:pPr>
            <a:r>
              <a:rPr lang="en-US" sz="5600" b="0" kern="1200" dirty="0">
                <a:latin typeface="Segoe Sans Text"/>
                <a:ea typeface="+mn-ea"/>
                <a:cs typeface="+mn-cs"/>
              </a:rPr>
              <a:t>5-tuple stateful, multi-tenant firewall.</a:t>
            </a:r>
          </a:p>
          <a:p>
            <a:pPr marL="1700646" lvl="2" indent="-571500" algn="l" defTabSz="1792772" hangingPunct="1">
              <a:buFont typeface="Arial" panose="020B0604020202020204" pitchFamily="34" charset="0"/>
              <a:buChar char="•"/>
            </a:pPr>
            <a:r>
              <a:rPr lang="en-US" sz="4000" b="0" kern="1200" dirty="0">
                <a:latin typeface="Segoe Sans Text"/>
                <a:ea typeface="+mn-ea"/>
                <a:cs typeface="+mn-cs"/>
              </a:rPr>
              <a:t>Protocol</a:t>
            </a:r>
          </a:p>
          <a:p>
            <a:pPr marL="1700646" lvl="2" indent="-571500" algn="l" defTabSz="1792772" hangingPunct="1">
              <a:buFont typeface="Arial" panose="020B0604020202020204" pitchFamily="34" charset="0"/>
              <a:buChar char="•"/>
            </a:pPr>
            <a:r>
              <a:rPr lang="en-US" sz="4000" b="0" kern="1200" dirty="0">
                <a:latin typeface="Segoe Sans Text"/>
                <a:ea typeface="+mn-ea"/>
                <a:cs typeface="+mn-cs"/>
              </a:rPr>
              <a:t>Source IP address</a:t>
            </a:r>
          </a:p>
          <a:p>
            <a:pPr marL="1700646" lvl="2" indent="-571500" algn="l" defTabSz="1792772" hangingPunct="1">
              <a:buFont typeface="Arial" panose="020B0604020202020204" pitchFamily="34" charset="0"/>
              <a:buChar char="•"/>
            </a:pPr>
            <a:r>
              <a:rPr lang="en-US" sz="4000" b="0" kern="1200" dirty="0">
                <a:latin typeface="Segoe Sans Text"/>
                <a:ea typeface="+mn-ea"/>
                <a:cs typeface="+mn-cs"/>
              </a:rPr>
              <a:t>Source port number</a:t>
            </a:r>
          </a:p>
          <a:p>
            <a:pPr marL="1700646" lvl="2" indent="-571500" algn="l" defTabSz="1792772" hangingPunct="1">
              <a:buFont typeface="Arial" panose="020B0604020202020204" pitchFamily="34" charset="0"/>
              <a:buChar char="•"/>
            </a:pPr>
            <a:r>
              <a:rPr lang="en-US" sz="4000" b="0" kern="1200" dirty="0">
                <a:latin typeface="Segoe Sans Text"/>
                <a:ea typeface="+mn-ea"/>
                <a:cs typeface="+mn-cs"/>
              </a:rPr>
              <a:t>Destination IP address</a:t>
            </a:r>
          </a:p>
          <a:p>
            <a:pPr marL="1700646" lvl="2" indent="-571500" algn="l" defTabSz="1792772" hangingPunct="1">
              <a:buFont typeface="Arial" panose="020B0604020202020204" pitchFamily="34" charset="0"/>
              <a:buChar char="•"/>
            </a:pPr>
            <a:r>
              <a:rPr lang="en-US" sz="4000" b="0" kern="1200" dirty="0">
                <a:latin typeface="Segoe Sans Text"/>
                <a:ea typeface="+mn-ea"/>
                <a:cs typeface="+mn-cs"/>
              </a:rPr>
              <a:t>Destination port number</a:t>
            </a:r>
          </a:p>
          <a:p>
            <a:pPr marL="123306" indent="-571500" algn="l" defTabSz="1792772" hangingPunct="1">
              <a:buFont typeface="Arial" panose="020B0604020202020204" pitchFamily="34" charset="0"/>
              <a:buChar char="•"/>
            </a:pPr>
            <a:r>
              <a:rPr lang="en-US" sz="5600" b="0" kern="1200" dirty="0">
                <a:latin typeface="Segoe Sans Text"/>
                <a:ea typeface="+mn-ea"/>
                <a:cs typeface="+mn-cs"/>
              </a:rPr>
              <a:t>Protects east-west and north-south traffic flows.</a:t>
            </a:r>
          </a:p>
          <a:p>
            <a:pPr marL="123306" indent="-571500" algn="l" defTabSz="1792772" hangingPunct="1">
              <a:buFont typeface="Arial" panose="020B0604020202020204" pitchFamily="34" charset="0"/>
              <a:buChar char="•"/>
            </a:pPr>
            <a:r>
              <a:rPr lang="en-US" sz="5600" b="0" kern="1200" dirty="0">
                <a:latin typeface="Segoe Sans Text"/>
                <a:ea typeface="+mn-ea"/>
                <a:cs typeface="+mn-cs"/>
              </a:rPr>
              <a:t>Firewall policies are enforced at the virtual switch port of each tenant VM.</a:t>
            </a:r>
          </a:p>
          <a:p>
            <a:pPr algn="l" defTabSz="1828734" hangingPunct="1"/>
            <a:endParaRPr lang="en-US" sz="4000" b="0" kern="1200" dirty="0">
              <a:latin typeface="Segoe Sans Text"/>
              <a:ea typeface="+mn-ea"/>
              <a:cs typeface="+mn-cs"/>
            </a:endParaRPr>
          </a:p>
        </p:txBody>
      </p:sp>
      <p:sp>
        <p:nvSpPr>
          <p:cNvPr id="6" name="TextBox 5">
            <a:extLst>
              <a:ext uri="{FF2B5EF4-FFF2-40B4-BE49-F238E27FC236}">
                <a16:creationId xmlns:a16="http://schemas.microsoft.com/office/drawing/2014/main" id="{CEFC46B6-F6B5-8D74-8EE0-46299668615E}"/>
              </a:ext>
            </a:extLst>
          </p:cNvPr>
          <p:cNvSpPr txBox="1"/>
          <p:nvPr/>
        </p:nvSpPr>
        <p:spPr>
          <a:xfrm>
            <a:off x="1159789" y="1101413"/>
            <a:ext cx="13222638" cy="1107996"/>
          </a:xfrm>
          <a:prstGeom prst="rect">
            <a:avLst/>
          </a:prstGeom>
          <a:noFill/>
        </p:spPr>
        <p:txBody>
          <a:bodyPr wrap="square" lIns="0" tIns="0" rIns="0" bIns="0" rtlCol="0">
            <a:spAutoFit/>
          </a:bodyPr>
          <a:lstStyle/>
          <a:p>
            <a:pPr algn="l" defTabSz="1828734" hangingPunct="1"/>
            <a:r>
              <a:rPr lang="en-US" sz="7200" b="0" kern="1200" spc="-100" dirty="0">
                <a:ln w="3175">
                  <a:noFill/>
                </a:ln>
                <a:solidFill>
                  <a:srgbClr val="0078D4"/>
                </a:solidFill>
                <a:latin typeface="Segoe Sans Text Semibold"/>
                <a:ea typeface="+mn-ea"/>
                <a:cs typeface="Segoe UI" pitchFamily="34" charset="0"/>
              </a:rPr>
              <a:t>Datacenter</a:t>
            </a:r>
            <a:r>
              <a:rPr lang="en-US" sz="7200" b="0" kern="1200" dirty="0">
                <a:latin typeface="Segoe Sans Text Semibold"/>
                <a:ea typeface="+mn-ea"/>
                <a:cs typeface="+mn-cs"/>
              </a:rPr>
              <a:t> </a:t>
            </a:r>
            <a:r>
              <a:rPr lang="en-US" sz="7200" b="0" kern="1200" spc="-100" dirty="0">
                <a:ln w="3175">
                  <a:noFill/>
                </a:ln>
                <a:solidFill>
                  <a:srgbClr val="0078D4"/>
                </a:solidFill>
                <a:latin typeface="Segoe Sans Text Semibold"/>
                <a:ea typeface="+mn-ea"/>
                <a:cs typeface="Segoe UI" pitchFamily="34" charset="0"/>
              </a:rPr>
              <a:t>firewall</a:t>
            </a:r>
            <a:r>
              <a:rPr lang="en-US" sz="7200" b="0" kern="1200" dirty="0">
                <a:latin typeface="Segoe Sans Text Semibold"/>
                <a:ea typeface="+mn-ea"/>
                <a:cs typeface="+mn-cs"/>
              </a:rPr>
              <a:t> </a:t>
            </a:r>
            <a:r>
              <a:rPr lang="en-US" sz="7200" b="0" kern="1200" spc="-100" dirty="0">
                <a:ln w="3175">
                  <a:noFill/>
                </a:ln>
                <a:solidFill>
                  <a:srgbClr val="0078D4"/>
                </a:solidFill>
                <a:latin typeface="Segoe Sans Text Semibold"/>
                <a:ea typeface="+mn-ea"/>
                <a:cs typeface="Segoe UI" pitchFamily="34" charset="0"/>
              </a:rPr>
              <a:t>overview</a:t>
            </a:r>
          </a:p>
        </p:txBody>
      </p:sp>
    </p:spTree>
    <p:extLst>
      <p:ext uri="{BB962C8B-B14F-4D97-AF65-F5344CB8AC3E}">
        <p14:creationId xmlns:p14="http://schemas.microsoft.com/office/powerpoint/2010/main" val="12539601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25074" y="798563"/>
            <a:ext cx="11549272" cy="1325218"/>
          </a:xfrm>
        </p:spPr>
        <p:txBody>
          <a:bodyPr vert="horz" wrap="square" lIns="182880" tIns="91440" rIns="182880" bIns="91440" rtlCol="0" anchor="ctr">
            <a:normAutofit/>
          </a:bodyPr>
          <a:lstStyle/>
          <a:p>
            <a:r>
              <a:rPr lang="en-US" dirty="0"/>
              <a:t>Why datacenter firewall?</a:t>
            </a:r>
          </a:p>
        </p:txBody>
      </p:sp>
      <p:sp>
        <p:nvSpPr>
          <p:cNvPr id="4" name="Content Placeholder 3">
            <a:extLst>
              <a:ext uri="{FF2B5EF4-FFF2-40B4-BE49-F238E27FC236}">
                <a16:creationId xmlns:a16="http://schemas.microsoft.com/office/drawing/2014/main" id="{3F331024-E998-6381-08DD-4F5CC819345D}"/>
              </a:ext>
            </a:extLst>
          </p:cNvPr>
          <p:cNvSpPr>
            <a:spLocks noGrp="1"/>
          </p:cNvSpPr>
          <p:nvPr>
            <p:ph sz="half" idx="4294967295"/>
          </p:nvPr>
        </p:nvSpPr>
        <p:spPr>
          <a:xfrm>
            <a:off x="1022887" y="2763079"/>
            <a:ext cx="10153650" cy="9491750"/>
          </a:xfrm>
        </p:spPr>
        <p:txBody>
          <a:bodyPr vert="horz" wrap="square" lIns="182880" tIns="91440" rIns="182880" bIns="91440" rtlCol="0">
            <a:normAutofit/>
          </a:bodyPr>
          <a:lstStyle/>
          <a:p>
            <a:r>
              <a:rPr lang="en-US" dirty="0"/>
              <a:t>Traffic routing through the virtual switch isn’t processed by Windows Filtering Platform (WFP) on the host.</a:t>
            </a:r>
          </a:p>
          <a:p>
            <a:r>
              <a:rPr lang="en-US" dirty="0"/>
              <a:t>Datacenter Firewall enables cloud operators to ensure tenants are adhering to certain security standards.</a:t>
            </a:r>
          </a:p>
          <a:p>
            <a:endParaRPr lang="en-US" dirty="0"/>
          </a:p>
        </p:txBody>
      </p:sp>
      <p:pic>
        <p:nvPicPr>
          <p:cNvPr id="7" name="Content Placeholder 6">
            <a:extLst>
              <a:ext uri="{FF2B5EF4-FFF2-40B4-BE49-F238E27FC236}">
                <a16:creationId xmlns:a16="http://schemas.microsoft.com/office/drawing/2014/main" id="{522BF470-65C9-FCB0-5206-947452509676}"/>
              </a:ext>
            </a:extLst>
          </p:cNvPr>
          <p:cNvPicPr>
            <a:picLocks noGrp="1" noChangeAspect="1"/>
          </p:cNvPicPr>
          <p:nvPr>
            <p:ph sz="half" idx="4294967295"/>
          </p:nvPr>
        </p:nvPicPr>
        <p:blipFill>
          <a:blip r:embed="rId3"/>
          <a:stretch>
            <a:fillRect/>
          </a:stretch>
        </p:blipFill>
        <p:spPr>
          <a:xfrm>
            <a:off x="12192000" y="798563"/>
            <a:ext cx="10494500" cy="12680034"/>
          </a:xfrm>
          <a:prstGeom prst="rect">
            <a:avLst/>
          </a:prstGeom>
        </p:spPr>
      </p:pic>
    </p:spTree>
    <p:extLst>
      <p:ext uri="{BB962C8B-B14F-4D97-AF65-F5344CB8AC3E}">
        <p14:creationId xmlns:p14="http://schemas.microsoft.com/office/powerpoint/2010/main" val="36551201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0D972-6F1C-014B-33F1-3C98DFCB54F7}"/>
              </a:ext>
            </a:extLst>
          </p:cNvPr>
          <p:cNvSpPr>
            <a:spLocks noGrp="1"/>
          </p:cNvSpPr>
          <p:nvPr>
            <p:ph type="title" idx="4294967295"/>
          </p:nvPr>
        </p:nvSpPr>
        <p:spPr>
          <a:xfrm>
            <a:off x="318052" y="1"/>
            <a:ext cx="19621500" cy="2432050"/>
          </a:xfrm>
        </p:spPr>
        <p:txBody>
          <a:bodyPr vert="horz" wrap="square" lIns="182880" tIns="91440" rIns="182880" bIns="91440" rtlCol="0" anchor="ctr">
            <a:normAutofit/>
          </a:bodyPr>
          <a:lstStyle/>
          <a:p>
            <a:r>
              <a:rPr lang="en-US" dirty="0"/>
              <a:t>Traditional security boundaries</a:t>
            </a:r>
          </a:p>
        </p:txBody>
      </p:sp>
      <p:sp>
        <p:nvSpPr>
          <p:cNvPr id="12" name="Text Placeholder 11">
            <a:extLst>
              <a:ext uri="{FF2B5EF4-FFF2-40B4-BE49-F238E27FC236}">
                <a16:creationId xmlns:a16="http://schemas.microsoft.com/office/drawing/2014/main" id="{3ABF7BED-E3A9-1072-BA42-E585071E4B74}"/>
              </a:ext>
            </a:extLst>
          </p:cNvPr>
          <p:cNvSpPr>
            <a:spLocks noGrp="1"/>
          </p:cNvSpPr>
          <p:nvPr>
            <p:ph sz="half" idx="4294967295"/>
          </p:nvPr>
        </p:nvSpPr>
        <p:spPr>
          <a:xfrm>
            <a:off x="805912" y="3160646"/>
            <a:ext cx="9575800" cy="8937452"/>
          </a:xfrm>
        </p:spPr>
        <p:txBody>
          <a:bodyPr vert="horz" wrap="square" lIns="182880" tIns="91440" rIns="182880" bIns="91440" rtlCol="0">
            <a:normAutofit/>
          </a:bodyPr>
          <a:lstStyle/>
          <a:p>
            <a:pPr marL="571500" indent="-571500">
              <a:buFont typeface="Arial" panose="020B0604020202020204" pitchFamily="34" charset="0"/>
              <a:buChar char="•"/>
            </a:pPr>
            <a:r>
              <a:rPr lang="en-US" dirty="0"/>
              <a:t>Firewall devices are implemented into network architecture to create zones or boundaries.</a:t>
            </a:r>
          </a:p>
          <a:p>
            <a:pPr marL="571500" indent="-571500">
              <a:buFont typeface="Arial" panose="020B0604020202020204" pitchFamily="34" charset="0"/>
              <a:buChar char="•"/>
            </a:pPr>
            <a:r>
              <a:rPr lang="en-US" dirty="0"/>
              <a:t>Requires overhead to maintain and modify policies that may require unique/independent configuration per device.</a:t>
            </a:r>
          </a:p>
        </p:txBody>
      </p:sp>
      <p:pic>
        <p:nvPicPr>
          <p:cNvPr id="6" name="Content Placeholder 5">
            <a:extLst>
              <a:ext uri="{FF2B5EF4-FFF2-40B4-BE49-F238E27FC236}">
                <a16:creationId xmlns:a16="http://schemas.microsoft.com/office/drawing/2014/main" id="{56C21527-CE90-E658-3ABE-2C907554E213}"/>
              </a:ext>
            </a:extLst>
          </p:cNvPr>
          <p:cNvPicPr>
            <a:picLocks noGrp="1" noChangeAspect="1"/>
          </p:cNvPicPr>
          <p:nvPr>
            <p:ph sz="half" idx="4294967295"/>
          </p:nvPr>
        </p:nvPicPr>
        <p:blipFill>
          <a:blip r:embed="rId3"/>
          <a:stretch>
            <a:fillRect/>
          </a:stretch>
        </p:blipFill>
        <p:spPr>
          <a:xfrm>
            <a:off x="9905717" y="3595357"/>
            <a:ext cx="12376150" cy="7146926"/>
          </a:xfrm>
          <a:prstGeom prst="rect">
            <a:avLst/>
          </a:prstGeom>
        </p:spPr>
      </p:pic>
    </p:spTree>
    <p:extLst>
      <p:ext uri="{BB962C8B-B14F-4D97-AF65-F5344CB8AC3E}">
        <p14:creationId xmlns:p14="http://schemas.microsoft.com/office/powerpoint/2010/main" val="23874465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9765D4-AB90-3C50-1BEA-E1910EC4F013}"/>
              </a:ext>
            </a:extLst>
          </p:cNvPr>
          <p:cNvSpPr>
            <a:spLocks noGrp="1"/>
          </p:cNvSpPr>
          <p:nvPr>
            <p:ph type="title"/>
          </p:nvPr>
        </p:nvSpPr>
        <p:spPr>
          <a:xfrm>
            <a:off x="1414827" y="9089409"/>
            <a:ext cx="9585270" cy="3623290"/>
          </a:xfrm>
        </p:spPr>
        <p:txBody>
          <a:bodyPr anchor="ctr">
            <a:normAutofit/>
          </a:bodyPr>
          <a:lstStyle/>
          <a:p>
            <a:r>
              <a:rPr lang="de-DE" sz="8000"/>
              <a:t>Wer sind wir?</a:t>
            </a:r>
          </a:p>
        </p:txBody>
      </p:sp>
      <p:pic>
        <p:nvPicPr>
          <p:cNvPr id="5" name="Picture 4" descr="Schreibtisch mit Stethoskop und Computertastatur">
            <a:extLst>
              <a:ext uri="{FF2B5EF4-FFF2-40B4-BE49-F238E27FC236}">
                <a16:creationId xmlns:a16="http://schemas.microsoft.com/office/drawing/2014/main" id="{33D2AFFC-79F5-6ADF-D58C-C591CCEF7E89}"/>
              </a:ext>
            </a:extLst>
          </p:cNvPr>
          <p:cNvPicPr>
            <a:picLocks noChangeAspect="1"/>
          </p:cNvPicPr>
          <p:nvPr/>
        </p:nvPicPr>
        <p:blipFill>
          <a:blip r:embed="rId2"/>
          <a:srcRect l="1111" r="-1" b="-1"/>
          <a:stretch/>
        </p:blipFill>
        <p:spPr>
          <a:xfrm>
            <a:off x="-1" y="20"/>
            <a:ext cx="12192002" cy="8229580"/>
          </a:xfrm>
          <a:prstGeom prst="rect">
            <a:avLst/>
          </a:prstGeom>
        </p:spPr>
      </p:pic>
      <p:sp>
        <p:nvSpPr>
          <p:cNvPr id="3" name="Inhaltsplatzhalter 2">
            <a:extLst>
              <a:ext uri="{FF2B5EF4-FFF2-40B4-BE49-F238E27FC236}">
                <a16:creationId xmlns:a16="http://schemas.microsoft.com/office/drawing/2014/main" id="{72307195-438D-03A2-AD30-956AC2B9A5CB}"/>
              </a:ext>
            </a:extLst>
          </p:cNvPr>
          <p:cNvSpPr>
            <a:spLocks noGrp="1"/>
          </p:cNvSpPr>
          <p:nvPr>
            <p:ph idx="1"/>
          </p:nvPr>
        </p:nvSpPr>
        <p:spPr>
          <a:xfrm>
            <a:off x="13606820" y="1383825"/>
            <a:ext cx="9171292" cy="10948346"/>
          </a:xfrm>
        </p:spPr>
        <p:txBody>
          <a:bodyPr anchor="ctr">
            <a:normAutofit lnSpcReduction="10000"/>
          </a:bodyPr>
          <a:lstStyle/>
          <a:p>
            <a:r>
              <a:rPr lang="de-DE" sz="4000" dirty="0"/>
              <a:t>Die Experten für Microsoft Cloud Technologie </a:t>
            </a:r>
          </a:p>
          <a:p>
            <a:r>
              <a:rPr lang="de-DE" sz="4000" dirty="0"/>
              <a:t>Gegründet 2023 mit „</a:t>
            </a:r>
            <a:r>
              <a:rPr lang="de-DE" sz="4000" dirty="0" err="1"/>
              <a:t>OpenBook</a:t>
            </a:r>
            <a:r>
              <a:rPr lang="de-DE" sz="4000" dirty="0"/>
              <a:t> Consulting Fokus“ für den Mittelstand und Großkunden</a:t>
            </a:r>
          </a:p>
          <a:p>
            <a:r>
              <a:rPr lang="de-DE" sz="4000" dirty="0"/>
              <a:t>Hybride Architekturen, Anbindungs-szenarien und Business Continuity sind unsere Fokus-Themen</a:t>
            </a:r>
          </a:p>
          <a:p>
            <a:r>
              <a:rPr lang="de-DE" sz="4000" dirty="0"/>
              <a:t>Über unser Expertennetzwerk, unsere Unternehmensgruppe und unsere eigenen Mitarbeiter liefern wir Professionalität und hervorragende Expertise in unseren Projekten</a:t>
            </a:r>
          </a:p>
        </p:txBody>
      </p:sp>
      <p:pic>
        <p:nvPicPr>
          <p:cNvPr id="4" name="Grafik 4">
            <a:extLst>
              <a:ext uri="{FF2B5EF4-FFF2-40B4-BE49-F238E27FC236}">
                <a16:creationId xmlns:a16="http://schemas.microsoft.com/office/drawing/2014/main" id="{4046CF90-698C-3221-C8CF-A36F13F33E90}"/>
              </a:ext>
            </a:extLst>
          </p:cNvPr>
          <p:cNvPicPr>
            <a:picLocks noChangeAspect="1"/>
          </p:cNvPicPr>
          <p:nvPr/>
        </p:nvPicPr>
        <p:blipFill>
          <a:blip r:embed="rId3"/>
          <a:stretch>
            <a:fillRect/>
          </a:stretch>
        </p:blipFill>
        <p:spPr>
          <a:xfrm>
            <a:off x="-1" y="4848658"/>
            <a:ext cx="5879899" cy="3380942"/>
          </a:xfrm>
          <a:prstGeom prst="rect">
            <a:avLst/>
          </a:prstGeom>
        </p:spPr>
      </p:pic>
    </p:spTree>
    <p:extLst>
      <p:ext uri="{BB962C8B-B14F-4D97-AF65-F5344CB8AC3E}">
        <p14:creationId xmlns:p14="http://schemas.microsoft.com/office/powerpoint/2010/main" val="869273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0D972-6F1C-014B-33F1-3C98DFCB54F7}"/>
              </a:ext>
            </a:extLst>
          </p:cNvPr>
          <p:cNvSpPr>
            <a:spLocks noGrp="1"/>
          </p:cNvSpPr>
          <p:nvPr>
            <p:ph type="title" idx="4294967295"/>
          </p:nvPr>
        </p:nvSpPr>
        <p:spPr>
          <a:xfrm>
            <a:off x="0" y="262396"/>
            <a:ext cx="19621500" cy="1767884"/>
          </a:xfrm>
        </p:spPr>
        <p:txBody>
          <a:bodyPr vert="horz" wrap="square" lIns="182880" tIns="91440" rIns="182880" bIns="91440" rtlCol="0" anchor="ctr">
            <a:normAutofit/>
          </a:bodyPr>
          <a:lstStyle/>
          <a:p>
            <a:r>
              <a:rPr lang="en-US" dirty="0"/>
              <a:t>SDN security boundaries</a:t>
            </a:r>
          </a:p>
        </p:txBody>
      </p:sp>
      <p:sp>
        <p:nvSpPr>
          <p:cNvPr id="10" name="Text Placeholder 9">
            <a:extLst>
              <a:ext uri="{FF2B5EF4-FFF2-40B4-BE49-F238E27FC236}">
                <a16:creationId xmlns:a16="http://schemas.microsoft.com/office/drawing/2014/main" id="{98515FC9-B907-9238-D13D-AC5F5758A457}"/>
              </a:ext>
            </a:extLst>
          </p:cNvPr>
          <p:cNvSpPr>
            <a:spLocks noGrp="1"/>
          </p:cNvSpPr>
          <p:nvPr>
            <p:ph sz="half" idx="4294967295"/>
          </p:nvPr>
        </p:nvSpPr>
        <p:spPr>
          <a:xfrm>
            <a:off x="737352" y="2030281"/>
            <a:ext cx="12327720" cy="11220770"/>
          </a:xfrm>
        </p:spPr>
        <p:txBody>
          <a:bodyPr vert="horz" wrap="square" lIns="182880" tIns="91440" rIns="182880" bIns="91440" rtlCol="0">
            <a:noAutofit/>
          </a:bodyPr>
          <a:lstStyle/>
          <a:p>
            <a:r>
              <a:rPr lang="en-US" dirty="0"/>
              <a:t>NSGs can apply security policy across all VMs within a subnet.</a:t>
            </a:r>
          </a:p>
          <a:p>
            <a:r>
              <a:rPr lang="en-US" dirty="0"/>
              <a:t>Each subnet can have its own ACL and is inherited automatically for new deployments.</a:t>
            </a:r>
          </a:p>
          <a:p>
            <a:r>
              <a:rPr lang="en-US" dirty="0"/>
              <a:t>Traffic between subnets can be allowed or blocked based on 5-tuple rules.</a:t>
            </a:r>
          </a:p>
          <a:p>
            <a:r>
              <a:rPr lang="en-US" dirty="0"/>
              <a:t>VMs and virtual networks can have a public virtual IP attached to allow outbound/inbound communications.</a:t>
            </a:r>
          </a:p>
        </p:txBody>
      </p:sp>
      <p:pic>
        <p:nvPicPr>
          <p:cNvPr id="7" name="Content Placeholder 6">
            <a:extLst>
              <a:ext uri="{FF2B5EF4-FFF2-40B4-BE49-F238E27FC236}">
                <a16:creationId xmlns:a16="http://schemas.microsoft.com/office/drawing/2014/main" id="{24A1DA26-CF0F-CFAC-70F1-9A47C4CF78F5}"/>
              </a:ext>
            </a:extLst>
          </p:cNvPr>
          <p:cNvPicPr>
            <a:picLocks noGrp="1" noChangeAspect="1"/>
          </p:cNvPicPr>
          <p:nvPr>
            <p:ph sz="half" idx="4294967295"/>
          </p:nvPr>
        </p:nvPicPr>
        <p:blipFill>
          <a:blip r:embed="rId3"/>
          <a:stretch>
            <a:fillRect/>
          </a:stretch>
        </p:blipFill>
        <p:spPr>
          <a:xfrm>
            <a:off x="12895991" y="4749583"/>
            <a:ext cx="11131550" cy="6207126"/>
          </a:xfrm>
          <a:prstGeom prst="rect">
            <a:avLst/>
          </a:prstGeom>
        </p:spPr>
      </p:pic>
    </p:spTree>
    <p:extLst>
      <p:ext uri="{BB962C8B-B14F-4D97-AF65-F5344CB8AC3E}">
        <p14:creationId xmlns:p14="http://schemas.microsoft.com/office/powerpoint/2010/main" val="9718918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222B-5B43-82F7-E067-2516BEF24BCB}"/>
              </a:ext>
            </a:extLst>
          </p:cNvPr>
          <p:cNvSpPr>
            <a:spLocks noGrp="1"/>
          </p:cNvSpPr>
          <p:nvPr>
            <p:ph type="title"/>
          </p:nvPr>
        </p:nvSpPr>
        <p:spPr>
          <a:xfrm>
            <a:off x="1168400" y="4605340"/>
            <a:ext cx="9956800" cy="2462212"/>
          </a:xfrm>
        </p:spPr>
        <p:txBody>
          <a:bodyPr wrap="square" anchor="b">
            <a:normAutofit/>
          </a:bodyPr>
          <a:lstStyle/>
          <a:p>
            <a:r>
              <a:rPr lang="en-US" dirty="0"/>
              <a:t>Software Load Balancers</a:t>
            </a:r>
          </a:p>
        </p:txBody>
      </p:sp>
    </p:spTree>
    <p:extLst>
      <p:ext uri="{BB962C8B-B14F-4D97-AF65-F5344CB8AC3E}">
        <p14:creationId xmlns:p14="http://schemas.microsoft.com/office/powerpoint/2010/main" val="286871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1069384" y="914401"/>
            <a:ext cx="11418708" cy="1107996"/>
          </a:xfrm>
        </p:spPr>
        <p:txBody>
          <a:bodyPr/>
          <a:lstStyle/>
          <a:p>
            <a:r>
              <a:rPr lang="en-US"/>
              <a:t>Architecture overview</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1549831" y="2870199"/>
            <a:ext cx="9337910" cy="8676758"/>
          </a:xfrm>
        </p:spPr>
        <p:txBody>
          <a:bodyPr>
            <a:normAutofit/>
          </a:bodyPr>
          <a:lstStyle/>
          <a:p>
            <a:pPr marL="0" indent="0">
              <a:buNone/>
            </a:pPr>
            <a:r>
              <a:rPr lang="en-US"/>
              <a:t>SLB architecture is composed of the following resources:</a:t>
            </a:r>
          </a:p>
          <a:p>
            <a:pPr marL="1120140" lvl="1" indent="-571500">
              <a:buFont typeface="Arial" panose="020B0604020202020204" pitchFamily="34" charset="0"/>
              <a:buChar char="•"/>
            </a:pPr>
            <a:r>
              <a:rPr lang="en-US" sz="5600"/>
              <a:t>SDN Controller Service.</a:t>
            </a:r>
          </a:p>
          <a:p>
            <a:pPr marL="1120140" lvl="1" indent="-571500">
              <a:buFont typeface="Arial" panose="020B0604020202020204" pitchFamily="34" charset="0"/>
              <a:buChar char="•"/>
            </a:pPr>
            <a:r>
              <a:rPr lang="en-US" sz="5600"/>
              <a:t>SLB Manager Service.</a:t>
            </a:r>
          </a:p>
          <a:p>
            <a:pPr marL="1120140" lvl="1" indent="-571500">
              <a:buFont typeface="Arial" panose="020B0604020202020204" pitchFamily="34" charset="0"/>
              <a:buChar char="•"/>
            </a:pPr>
            <a:r>
              <a:rPr lang="en-US" sz="5600"/>
              <a:t>Load Balancer Mux.</a:t>
            </a:r>
          </a:p>
          <a:p>
            <a:pPr marL="1120140" lvl="1" indent="-571500">
              <a:buFont typeface="Arial" panose="020B0604020202020204" pitchFamily="34" charset="0"/>
              <a:buChar char="•"/>
            </a:pPr>
            <a:r>
              <a:rPr lang="en-US" sz="5600"/>
              <a:t>SLB Host Agent.</a:t>
            </a:r>
          </a:p>
          <a:p>
            <a:pPr marL="1120140" lvl="1" indent="-571500">
              <a:buFont typeface="Arial" panose="020B0604020202020204" pitchFamily="34" charset="0"/>
              <a:buChar char="•"/>
            </a:pPr>
            <a:r>
              <a:rPr lang="en-US" sz="5600"/>
              <a:t>Virtual Filtering Platform (VFP).</a:t>
            </a:r>
          </a:p>
          <a:p>
            <a:endParaRPr lang="en-US"/>
          </a:p>
        </p:txBody>
      </p:sp>
      <p:pic>
        <p:nvPicPr>
          <p:cNvPr id="2" name="Picture 1">
            <a:extLst>
              <a:ext uri="{FF2B5EF4-FFF2-40B4-BE49-F238E27FC236}">
                <a16:creationId xmlns:a16="http://schemas.microsoft.com/office/drawing/2014/main" id="{E6D53089-A70E-4F7F-3008-252ADC58071C}"/>
              </a:ext>
            </a:extLst>
          </p:cNvPr>
          <p:cNvPicPr>
            <a:picLocks noChangeAspect="1"/>
          </p:cNvPicPr>
          <p:nvPr/>
        </p:nvPicPr>
        <p:blipFill>
          <a:blip r:embed="rId3"/>
          <a:stretch>
            <a:fillRect/>
          </a:stretch>
        </p:blipFill>
        <p:spPr>
          <a:xfrm>
            <a:off x="10887742" y="1059065"/>
            <a:ext cx="13413788" cy="11745634"/>
          </a:xfrm>
          <a:prstGeom prst="rect">
            <a:avLst/>
          </a:prstGeom>
        </p:spPr>
      </p:pic>
    </p:spTree>
    <p:extLst>
      <p:ext uri="{BB962C8B-B14F-4D97-AF65-F5344CB8AC3E}">
        <p14:creationId xmlns:p14="http://schemas.microsoft.com/office/powerpoint/2010/main" val="10981019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1069383" y="914400"/>
            <a:ext cx="10060170" cy="1107996"/>
          </a:xfrm>
        </p:spPr>
        <p:txBody>
          <a:bodyPr/>
          <a:lstStyle/>
          <a:p>
            <a:r>
              <a:rPr lang="en-US"/>
              <a:t>Policy configuration</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1549832" y="2679404"/>
            <a:ext cx="14058764" cy="10122196"/>
          </a:xfrm>
        </p:spPr>
        <p:txBody>
          <a:bodyPr>
            <a:normAutofit fontScale="70000" lnSpcReduction="20000"/>
          </a:bodyPr>
          <a:lstStyle/>
          <a:p>
            <a:r>
              <a:rPr lang="en-US"/>
              <a:t>Like other NC services, SDN Software Load Balancer Manager (SDNSLBM) will receive REST operations via Northbound API.</a:t>
            </a:r>
          </a:p>
          <a:p>
            <a:r>
              <a:rPr lang="en-US"/>
              <a:t>SDN API sends load balancer object to SDN Controller service.</a:t>
            </a:r>
          </a:p>
          <a:p>
            <a:r>
              <a:rPr lang="en-US"/>
              <a:t>SDN Controller sends the configuration to SLB Manager Service.</a:t>
            </a:r>
          </a:p>
          <a:p>
            <a:r>
              <a:rPr lang="en-US"/>
              <a:t>Policies are pushed from SLB Manager Service via Southbound API to SLB MUX Service and SLB Host Agent.</a:t>
            </a:r>
          </a:p>
          <a:p>
            <a:r>
              <a:rPr lang="en-US"/>
              <a:t>SLB Mux Service will program the policies in SLB MUX Driver on MUX VM.</a:t>
            </a:r>
          </a:p>
          <a:p>
            <a:r>
              <a:rPr lang="en-US"/>
              <a:t>SLB Host Agent will program policies into VFP switch extension.</a:t>
            </a:r>
          </a:p>
          <a:p>
            <a:r>
              <a:rPr lang="en-US"/>
              <a:t>Policies are configured with the MUXes as well as SLBHostAgent.</a:t>
            </a:r>
          </a:p>
          <a:p>
            <a:r>
              <a:rPr lang="en-US"/>
              <a:t>SLBHostAgent will monitor DIP endpoints and communicate to SLB Manager service if DIP is offline.</a:t>
            </a:r>
          </a:p>
        </p:txBody>
      </p:sp>
      <p:pic>
        <p:nvPicPr>
          <p:cNvPr id="2" name="Content Placeholder 10">
            <a:extLst>
              <a:ext uri="{FF2B5EF4-FFF2-40B4-BE49-F238E27FC236}">
                <a16:creationId xmlns:a16="http://schemas.microsoft.com/office/drawing/2014/main" id="{BDE666B0-0937-943D-F8B6-0B59F4C24752}"/>
              </a:ext>
            </a:extLst>
          </p:cNvPr>
          <p:cNvPicPr>
            <a:picLocks noChangeAspect="1"/>
          </p:cNvPicPr>
          <p:nvPr/>
        </p:nvPicPr>
        <p:blipFill>
          <a:blip r:embed="rId3"/>
          <a:stretch>
            <a:fillRect/>
          </a:stretch>
        </p:blipFill>
        <p:spPr>
          <a:xfrm>
            <a:off x="15598902" y="2397125"/>
            <a:ext cx="8785100" cy="10680922"/>
          </a:xfrm>
          <a:prstGeom prst="rect">
            <a:avLst/>
          </a:prstGeom>
        </p:spPr>
      </p:pic>
    </p:spTree>
    <p:extLst>
      <p:ext uri="{BB962C8B-B14F-4D97-AF65-F5344CB8AC3E}">
        <p14:creationId xmlns:p14="http://schemas.microsoft.com/office/powerpoint/2010/main" val="16077007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1069383" y="914400"/>
            <a:ext cx="11444834" cy="1107996"/>
          </a:xfrm>
        </p:spPr>
        <p:txBody>
          <a:bodyPr/>
          <a:lstStyle/>
          <a:p>
            <a:r>
              <a:rPr lang="en-US"/>
              <a:t>SDN controller service </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1549831" y="2870200"/>
            <a:ext cx="22834170" cy="7432676"/>
          </a:xfrm>
        </p:spPr>
        <p:txBody>
          <a:bodyPr>
            <a:normAutofit/>
          </a:bodyPr>
          <a:lstStyle/>
          <a:p>
            <a:r>
              <a:rPr lang="en-US"/>
              <a:t>Receives data from the SDN API service.</a:t>
            </a:r>
          </a:p>
          <a:p>
            <a:r>
              <a:rPr lang="en-US"/>
              <a:t>Responsible for create and update operations for load balancer resources.</a:t>
            </a:r>
          </a:p>
          <a:p>
            <a:r>
              <a:rPr lang="en-US"/>
              <a:t>Communicates with vSwitch Service (VNET Manager) as well to get IP configuration details.</a:t>
            </a:r>
          </a:p>
          <a:p>
            <a:r>
              <a:rPr lang="en-US"/>
              <a:t>Once the goal state is configured, passes information to SLB Manager service for further processing.</a:t>
            </a:r>
          </a:p>
        </p:txBody>
      </p:sp>
    </p:spTree>
    <p:extLst>
      <p:ext uri="{BB962C8B-B14F-4D97-AF65-F5344CB8AC3E}">
        <p14:creationId xmlns:p14="http://schemas.microsoft.com/office/powerpoint/2010/main" val="31685781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C25E8-BEF3-10A4-951E-C4D202E36E8E}"/>
              </a:ext>
            </a:extLst>
          </p:cNvPr>
          <p:cNvSpPr>
            <a:spLocks noGrp="1"/>
          </p:cNvSpPr>
          <p:nvPr>
            <p:ph type="title" idx="4294967295"/>
          </p:nvPr>
        </p:nvSpPr>
        <p:spPr>
          <a:xfrm>
            <a:off x="1069383" y="914400"/>
            <a:ext cx="10164674" cy="1107996"/>
          </a:xfrm>
        </p:spPr>
        <p:txBody>
          <a:bodyPr/>
          <a:lstStyle/>
          <a:p>
            <a:r>
              <a:rPr lang="en-US"/>
              <a:t>SLB manager service</a:t>
            </a:r>
          </a:p>
        </p:txBody>
      </p:sp>
      <p:sp>
        <p:nvSpPr>
          <p:cNvPr id="4" name="Content Placeholder 3">
            <a:extLst>
              <a:ext uri="{FF2B5EF4-FFF2-40B4-BE49-F238E27FC236}">
                <a16:creationId xmlns:a16="http://schemas.microsoft.com/office/drawing/2014/main" id="{BBED0861-3E03-B9C1-3238-1CC243663A3F}"/>
              </a:ext>
            </a:extLst>
          </p:cNvPr>
          <p:cNvSpPr>
            <a:spLocks noGrp="1"/>
          </p:cNvSpPr>
          <p:nvPr>
            <p:ph idx="4294967295"/>
          </p:nvPr>
        </p:nvSpPr>
        <p:spPr>
          <a:xfrm>
            <a:off x="1549831" y="2870200"/>
            <a:ext cx="22834170" cy="7432676"/>
          </a:xfrm>
        </p:spPr>
        <p:txBody>
          <a:bodyPr>
            <a:normAutofit lnSpcReduction="10000"/>
          </a:bodyPr>
          <a:lstStyle/>
          <a:p>
            <a:r>
              <a:rPr lang="en-US"/>
              <a:t>Receives instructions via WCF from the SDN Controller service.</a:t>
            </a:r>
          </a:p>
          <a:p>
            <a:r>
              <a:rPr lang="en-US"/>
              <a:t>Calculates Virtual IP (VIP) and Direct IP (DIP) address mappings.</a:t>
            </a:r>
          </a:p>
          <a:p>
            <a:r>
              <a:rPr lang="en-US"/>
              <a:t>Works with SLB southbound drivers responsible for southbound policy configuration to SLBHostAgent and SLBMux Service.</a:t>
            </a:r>
          </a:p>
          <a:p>
            <a:r>
              <a:rPr lang="en-US"/>
              <a:t>Leverages a combination of WCF and TLS methods for southbound policy configuration.</a:t>
            </a:r>
          </a:p>
          <a:p>
            <a:r>
              <a:rPr lang="en-US"/>
              <a:t>Provides health status of the SLB infrastructure.</a:t>
            </a:r>
          </a:p>
          <a:p>
            <a:r>
              <a:rPr lang="en-US"/>
              <a:t>Provides health status for individual VIPs.</a:t>
            </a:r>
          </a:p>
        </p:txBody>
      </p:sp>
    </p:spTree>
    <p:extLst>
      <p:ext uri="{BB962C8B-B14F-4D97-AF65-F5344CB8AC3E}">
        <p14:creationId xmlns:p14="http://schemas.microsoft.com/office/powerpoint/2010/main" val="20518392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9B84-31DB-F007-B118-A9D7832B22B7}"/>
              </a:ext>
            </a:extLst>
          </p:cNvPr>
          <p:cNvSpPr>
            <a:spLocks noGrp="1"/>
          </p:cNvSpPr>
          <p:nvPr>
            <p:ph type="title"/>
          </p:nvPr>
        </p:nvSpPr>
        <p:spPr>
          <a:xfrm>
            <a:off x="1176526" y="4032407"/>
            <a:ext cx="8316724" cy="2215991"/>
          </a:xfrm>
        </p:spPr>
        <p:txBody>
          <a:bodyPr wrap="square" anchor="b">
            <a:normAutofit/>
          </a:bodyPr>
          <a:lstStyle/>
          <a:p>
            <a:r>
              <a:rPr lang="en-US" dirty="0"/>
              <a:t>RAS Gateways</a:t>
            </a:r>
          </a:p>
        </p:txBody>
      </p:sp>
      <p:pic>
        <p:nvPicPr>
          <p:cNvPr id="5" name="Video 4" descr="Cascades In The Forest">
            <a:extLst>
              <a:ext uri="{FF2B5EF4-FFF2-40B4-BE49-F238E27FC236}">
                <a16:creationId xmlns:a16="http://schemas.microsoft.com/office/drawing/2014/main" id="{EA9204E8-A132-0AC0-4B4F-29B5C4B1F0B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22412" r="21178"/>
          <a:stretch>
            <a:fillRect/>
          </a:stretch>
        </p:blipFill>
        <p:spPr>
          <a:xfrm>
            <a:off x="10668000" y="10"/>
            <a:ext cx="13716000" cy="13715990"/>
          </a:xfrm>
          <a:prstGeom prst="rect">
            <a:avLst/>
          </a:prstGeom>
          <a:noFill/>
        </p:spPr>
      </p:pic>
    </p:spTree>
    <p:extLst>
      <p:ext uri="{BB962C8B-B14F-4D97-AF65-F5344CB8AC3E}">
        <p14:creationId xmlns:p14="http://schemas.microsoft.com/office/powerpoint/2010/main" val="78631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1E10-0760-2471-839B-0E6DDB5B3C83}"/>
              </a:ext>
            </a:extLst>
          </p:cNvPr>
          <p:cNvSpPr>
            <a:spLocks noGrp="1"/>
          </p:cNvSpPr>
          <p:nvPr>
            <p:ph type="title"/>
          </p:nvPr>
        </p:nvSpPr>
        <p:spPr/>
        <p:txBody>
          <a:bodyPr/>
          <a:lstStyle/>
          <a:p>
            <a:r>
              <a:rPr lang="en-US" dirty="0"/>
              <a:t>RAS Gateway deployment</a:t>
            </a:r>
            <a:endParaRPr lang="en-US" dirty="0">
              <a:solidFill>
                <a:srgbClr val="000000"/>
              </a:solidFill>
            </a:endParaRPr>
          </a:p>
        </p:txBody>
      </p:sp>
      <p:pic>
        <p:nvPicPr>
          <p:cNvPr id="5" name="Content Placeholder 4" descr="A diagram of a computer network">
            <a:extLst>
              <a:ext uri="{FF2B5EF4-FFF2-40B4-BE49-F238E27FC236}">
                <a16:creationId xmlns:a16="http://schemas.microsoft.com/office/drawing/2014/main" id="{23D1DC90-CCD2-AC39-5F25-D02938B168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1425" y="2870200"/>
            <a:ext cx="16678574" cy="10357144"/>
          </a:xfrm>
        </p:spPr>
      </p:pic>
    </p:spTree>
    <p:extLst>
      <p:ext uri="{BB962C8B-B14F-4D97-AF65-F5344CB8AC3E}">
        <p14:creationId xmlns:p14="http://schemas.microsoft.com/office/powerpoint/2010/main" val="4119149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1176526" y="914400"/>
            <a:ext cx="22037040" cy="997196"/>
          </a:xfrm>
        </p:spPr>
        <p:txBody>
          <a:bodyPr/>
          <a:lstStyle/>
          <a:p>
            <a:pPr>
              <a:lnSpc>
                <a:spcPct val="90000"/>
              </a:lnSpc>
              <a:spcAft>
                <a:spcPts val="1200"/>
              </a:spcAft>
            </a:pPr>
            <a:r>
              <a:rPr lang="en-US" dirty="0"/>
              <a:t>Architecture overview</a:t>
            </a:r>
          </a:p>
        </p:txBody>
      </p:sp>
      <p:sp>
        <p:nvSpPr>
          <p:cNvPr id="4" name="Text Placeholder 3"/>
          <p:cNvSpPr>
            <a:spLocks noGrp="1"/>
          </p:cNvSpPr>
          <p:nvPr>
            <p:ph idx="1"/>
          </p:nvPr>
        </p:nvSpPr>
        <p:spPr>
          <a:xfrm>
            <a:off x="1168402" y="2871006"/>
            <a:ext cx="9826980" cy="8913209"/>
          </a:xfrm>
        </p:spPr>
        <p:txBody>
          <a:bodyPr vert="horz" wrap="square" lIns="0" tIns="0" rIns="0" bIns="0" rtlCol="0" anchor="t">
            <a:spAutoFit/>
          </a:bodyPr>
          <a:lstStyle/>
          <a:p>
            <a:r>
              <a:rPr lang="en-US" sz="4000" dirty="0">
                <a:cs typeface="Segoe UI"/>
              </a:rPr>
              <a:t>Gateway architecture is composed of the following resources:</a:t>
            </a:r>
          </a:p>
          <a:p>
            <a:pPr marL="0" indent="0">
              <a:buNone/>
            </a:pPr>
            <a:endParaRPr lang="en-US" sz="4000" dirty="0">
              <a:cs typeface="Segoe UI"/>
            </a:endParaRPr>
          </a:p>
          <a:p>
            <a:pPr lvl="1"/>
            <a:r>
              <a:rPr lang="en-US" dirty="0">
                <a:cs typeface="Segoe UI"/>
              </a:rPr>
              <a:t>Gateway Manager Service</a:t>
            </a:r>
          </a:p>
          <a:p>
            <a:pPr lvl="1"/>
            <a:r>
              <a:rPr lang="en-US" dirty="0">
                <a:cs typeface="Segoe UI"/>
              </a:rPr>
              <a:t>RAS Gateway</a:t>
            </a:r>
          </a:p>
          <a:p>
            <a:pPr lvl="2"/>
            <a:r>
              <a:rPr lang="en-US" sz="3600" dirty="0">
                <a:cs typeface="Segoe UI"/>
              </a:rPr>
              <a:t>Gateway Health Monitoring Service</a:t>
            </a:r>
          </a:p>
          <a:p>
            <a:pPr lvl="2"/>
            <a:r>
              <a:rPr lang="en-US" sz="3600" dirty="0">
                <a:cs typeface="Segoe UI"/>
              </a:rPr>
              <a:t>Gateway Service</a:t>
            </a:r>
          </a:p>
          <a:p>
            <a:pPr lvl="2"/>
            <a:r>
              <a:rPr lang="en-US" sz="3600" dirty="0">
                <a:cs typeface="Segoe UI"/>
              </a:rPr>
              <a:t>Remote Access</a:t>
            </a:r>
          </a:p>
          <a:p>
            <a:pPr lvl="2"/>
            <a:r>
              <a:rPr lang="en-US" sz="3600" dirty="0">
                <a:cs typeface="Segoe UI"/>
              </a:rPr>
              <a:t>Base Filtering Engine</a:t>
            </a:r>
          </a:p>
          <a:p>
            <a:pPr lvl="2"/>
            <a:r>
              <a:rPr lang="en-US" sz="3600" dirty="0">
                <a:cs typeface="Segoe UI"/>
              </a:rPr>
              <a:t>IKEEXT</a:t>
            </a:r>
          </a:p>
          <a:p>
            <a:pPr lvl="1"/>
            <a:r>
              <a:rPr lang="en-US" dirty="0">
                <a:cs typeface="Segoe UI"/>
              </a:rPr>
              <a:t>NC Host Agent</a:t>
            </a:r>
          </a:p>
          <a:p>
            <a:pPr lvl="2"/>
            <a:r>
              <a:rPr lang="en-US" sz="3600" dirty="0">
                <a:cs typeface="Segoe UI"/>
              </a:rPr>
              <a:t>Gateway Plugin</a:t>
            </a:r>
          </a:p>
          <a:p>
            <a:pPr lvl="1"/>
            <a:r>
              <a:rPr lang="en-US" dirty="0">
                <a:cs typeface="Segoe UI"/>
              </a:rPr>
              <a:t>Virtual Filtering Platform (VFP)</a:t>
            </a:r>
            <a:endParaRPr lang="en-US" sz="2400" dirty="0">
              <a:cs typeface="Segoe UI"/>
            </a:endParaRPr>
          </a:p>
        </p:txBody>
      </p:sp>
      <p:pic>
        <p:nvPicPr>
          <p:cNvPr id="5" name="Picture 4" descr="A screenshot of a computer&#10;&#10;Description automatically generated">
            <a:extLst>
              <a:ext uri="{FF2B5EF4-FFF2-40B4-BE49-F238E27FC236}">
                <a16:creationId xmlns:a16="http://schemas.microsoft.com/office/drawing/2014/main" id="{3F0094D4-D741-84CA-5AA1-FFABFCF40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380" y="2592066"/>
            <a:ext cx="12318768" cy="10483116"/>
          </a:xfrm>
          <a:prstGeom prst="rect">
            <a:avLst/>
          </a:prstGeom>
        </p:spPr>
      </p:pic>
    </p:spTree>
    <p:extLst>
      <p:ext uri="{BB962C8B-B14F-4D97-AF65-F5344CB8AC3E}">
        <p14:creationId xmlns:p14="http://schemas.microsoft.com/office/powerpoint/2010/main" val="1457236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4A7E30-8D92-48A5-A5FD-F84741BCB988}"/>
              </a:ext>
            </a:extLst>
          </p:cNvPr>
          <p:cNvSpPr>
            <a:spLocks noGrp="1"/>
          </p:cNvSpPr>
          <p:nvPr>
            <p:ph type="title"/>
          </p:nvPr>
        </p:nvSpPr>
        <p:spPr>
          <a:xfrm>
            <a:off x="1176526" y="914400"/>
            <a:ext cx="22037040" cy="997196"/>
          </a:xfrm>
        </p:spPr>
        <p:txBody>
          <a:bodyPr/>
          <a:lstStyle/>
          <a:p>
            <a:pPr>
              <a:lnSpc>
                <a:spcPct val="90000"/>
              </a:lnSpc>
              <a:spcAft>
                <a:spcPts val="1200"/>
              </a:spcAft>
            </a:pPr>
            <a:r>
              <a:rPr lang="en-US" dirty="0"/>
              <a:t>Policy configuration</a:t>
            </a:r>
          </a:p>
        </p:txBody>
      </p:sp>
      <p:sp>
        <p:nvSpPr>
          <p:cNvPr id="4" name="Text Placeholder 3"/>
          <p:cNvSpPr>
            <a:spLocks noGrp="1"/>
          </p:cNvSpPr>
          <p:nvPr>
            <p:ph idx="1"/>
          </p:nvPr>
        </p:nvSpPr>
        <p:spPr>
          <a:xfrm>
            <a:off x="1168401" y="2871007"/>
            <a:ext cx="10510982" cy="9602629"/>
          </a:xfrm>
        </p:spPr>
        <p:txBody>
          <a:bodyPr vert="horz" wrap="square" lIns="0" tIns="0" rIns="0" bIns="0" rtlCol="0" anchor="t">
            <a:spAutoFit/>
          </a:bodyPr>
          <a:lstStyle/>
          <a:p>
            <a:r>
              <a:rPr lang="en-US" sz="4000" dirty="0"/>
              <a:t>SDN GWM (SDNGWM) will receive REST operations via Northbound API.</a:t>
            </a:r>
          </a:p>
          <a:p>
            <a:pPr marL="0" indent="0">
              <a:buNone/>
            </a:pPr>
            <a:endParaRPr lang="en-US" sz="4000" dirty="0"/>
          </a:p>
          <a:p>
            <a:r>
              <a:rPr lang="en-US" sz="4000" dirty="0"/>
              <a:t>GWM will communicate with VNET and </a:t>
            </a:r>
            <a:r>
              <a:rPr lang="en-US" sz="4000" dirty="0" err="1"/>
              <a:t>vSwitch</a:t>
            </a:r>
            <a:r>
              <a:rPr lang="en-US" sz="4000" dirty="0"/>
              <a:t> Manager (VSM) and SLB Manager.</a:t>
            </a:r>
          </a:p>
          <a:p>
            <a:pPr marL="0" indent="0">
              <a:buNone/>
            </a:pPr>
            <a:endParaRPr lang="en-US" sz="4000" dirty="0"/>
          </a:p>
          <a:p>
            <a:r>
              <a:rPr lang="en-US" sz="4000" dirty="0"/>
              <a:t>Gateway Manager pushes configuration to RAS Gateways using WMI.</a:t>
            </a:r>
          </a:p>
          <a:p>
            <a:pPr marL="0" indent="0">
              <a:buNone/>
            </a:pPr>
            <a:endParaRPr lang="en-US" sz="4000" dirty="0"/>
          </a:p>
          <a:p>
            <a:r>
              <a:rPr lang="en-US" sz="4000" dirty="0"/>
              <a:t>Gateway Manager configures Gateway Plugin within </a:t>
            </a:r>
            <a:r>
              <a:rPr lang="en-US" sz="4000" dirty="0" err="1"/>
              <a:t>NCHostAgent</a:t>
            </a:r>
            <a:r>
              <a:rPr lang="en-US" sz="4000" dirty="0"/>
              <a:t> using WCF.</a:t>
            </a:r>
          </a:p>
          <a:p>
            <a:pPr marL="0" indent="0">
              <a:buNone/>
            </a:pPr>
            <a:endParaRPr lang="en-US" sz="4000" dirty="0"/>
          </a:p>
          <a:p>
            <a:r>
              <a:rPr lang="en-US" sz="4000" dirty="0"/>
              <a:t>Gateway Plugin configures VFP policies directly (does not leverage OVSDB).</a:t>
            </a:r>
          </a:p>
        </p:txBody>
      </p:sp>
      <p:pic>
        <p:nvPicPr>
          <p:cNvPr id="5" name="Picture 4" descr="A diagram of a network">
            <a:extLst>
              <a:ext uri="{FF2B5EF4-FFF2-40B4-BE49-F238E27FC236}">
                <a16:creationId xmlns:a16="http://schemas.microsoft.com/office/drawing/2014/main" id="{E48D43E3-7FA8-35C5-4FA3-2608FD368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7691" y="914400"/>
            <a:ext cx="9718578" cy="12546736"/>
          </a:xfrm>
          <a:prstGeom prst="rect">
            <a:avLst/>
          </a:prstGeom>
        </p:spPr>
      </p:pic>
    </p:spTree>
    <p:extLst>
      <p:ext uri="{BB962C8B-B14F-4D97-AF65-F5344CB8AC3E}">
        <p14:creationId xmlns:p14="http://schemas.microsoft.com/office/powerpoint/2010/main" val="4158880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0C52FA-EBCE-CD65-39E9-AB394CD7FAF0}"/>
              </a:ext>
            </a:extLst>
          </p:cNvPr>
          <p:cNvSpPr>
            <a:spLocks noGrp="1"/>
          </p:cNvSpPr>
          <p:nvPr>
            <p:ph type="title"/>
          </p:nvPr>
        </p:nvSpPr>
        <p:spPr>
          <a:xfrm>
            <a:off x="2659315" y="147857"/>
            <a:ext cx="20088046" cy="1755458"/>
          </a:xfrm>
        </p:spPr>
        <p:txBody>
          <a:bodyPr anchor="ctr">
            <a:normAutofit/>
          </a:bodyPr>
          <a:lstStyle/>
          <a:p>
            <a:r>
              <a:rPr lang="de-DE" sz="6600" dirty="0">
                <a:solidFill>
                  <a:srgbClr val="0070C0"/>
                </a:solidFill>
              </a:rPr>
              <a:t>Unsere Kunden (Auszug)</a:t>
            </a:r>
          </a:p>
        </p:txBody>
      </p:sp>
      <p:pic>
        <p:nvPicPr>
          <p:cNvPr id="1028" name="Picture 4" descr="Vattenfall bekommt ein neues Logo - Design Tagebuch">
            <a:extLst>
              <a:ext uri="{FF2B5EF4-FFF2-40B4-BE49-F238E27FC236}">
                <a16:creationId xmlns:a16="http://schemas.microsoft.com/office/drawing/2014/main" id="{C51C3631-7D38-39A3-7814-3F897080A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778" y="2063746"/>
            <a:ext cx="4284084" cy="3141660"/>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E6216FBB-CFB8-9B3B-5C2B-9EB1808638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0793" y="2671657"/>
            <a:ext cx="4765534" cy="2686948"/>
          </a:xfrm>
          <a:prstGeom prst="rect">
            <a:avLst/>
          </a:prstGeom>
        </p:spPr>
      </p:pic>
      <p:pic>
        <p:nvPicPr>
          <p:cNvPr id="1026" name="Picture 2">
            <a:extLst>
              <a:ext uri="{FF2B5EF4-FFF2-40B4-BE49-F238E27FC236}">
                <a16:creationId xmlns:a16="http://schemas.microsoft.com/office/drawing/2014/main" id="{EBDCB1F9-7C23-DE26-58A5-39640838D5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5510" y="2870160"/>
            <a:ext cx="5519084" cy="1528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nvestment and asset development |Aquila Capital">
            <a:extLst>
              <a:ext uri="{FF2B5EF4-FFF2-40B4-BE49-F238E27FC236}">
                <a16:creationId xmlns:a16="http://schemas.microsoft.com/office/drawing/2014/main" id="{7B8313FA-DD6D-6BA9-6F62-32FB55D00D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5165" y="6126947"/>
            <a:ext cx="4348938" cy="152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and Group Headquarters | Deutsche Telekom">
            <a:extLst>
              <a:ext uri="{FF2B5EF4-FFF2-40B4-BE49-F238E27FC236}">
                <a16:creationId xmlns:a16="http://schemas.microsoft.com/office/drawing/2014/main" id="{D5C33DB1-36BD-280F-4E50-2585D5499D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9827" y="7432139"/>
            <a:ext cx="4004346" cy="40034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C3D89C2-613F-CAB5-EFD3-8CEBE874D1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40624" y="5421168"/>
            <a:ext cx="4588856" cy="253821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echtle logo">
            <a:extLst>
              <a:ext uri="{FF2B5EF4-FFF2-40B4-BE49-F238E27FC236}">
                <a16:creationId xmlns:a16="http://schemas.microsoft.com/office/drawing/2014/main" id="{96BE4A7C-EDB9-B562-2DE9-E8AB7A7291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81726" y="8472302"/>
            <a:ext cx="5306652" cy="34095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xians Logo Png, Transparent Png , Transparent Png Image - PNGitem">
            <a:extLst>
              <a:ext uri="{FF2B5EF4-FFF2-40B4-BE49-F238E27FC236}">
                <a16:creationId xmlns:a16="http://schemas.microsoft.com/office/drawing/2014/main" id="{96099FA5-1410-D74B-EEA2-54478854A4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4580" y="8740230"/>
            <a:ext cx="5610108" cy="314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358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6C3B-CFED-8FE1-6163-C358E12E81AE}"/>
              </a:ext>
            </a:extLst>
          </p:cNvPr>
          <p:cNvSpPr>
            <a:spLocks noGrp="1"/>
          </p:cNvSpPr>
          <p:nvPr>
            <p:ph type="title"/>
          </p:nvPr>
        </p:nvSpPr>
        <p:spPr>
          <a:xfrm>
            <a:off x="1568467" y="5873115"/>
            <a:ext cx="8340710" cy="1969770"/>
          </a:xfrm>
        </p:spPr>
        <p:txBody>
          <a:bodyPr wrap="square" anchor="b">
            <a:normAutofit/>
          </a:bodyPr>
          <a:lstStyle/>
          <a:p>
            <a:r>
              <a:rPr lang="en-US" dirty="0"/>
              <a:t>Azure Local SDN Requirements</a:t>
            </a:r>
          </a:p>
        </p:txBody>
      </p:sp>
      <p:graphicFrame>
        <p:nvGraphicFramePr>
          <p:cNvPr id="17" name="Content Placeholder 2">
            <a:extLst>
              <a:ext uri="{FF2B5EF4-FFF2-40B4-BE49-F238E27FC236}">
                <a16:creationId xmlns:a16="http://schemas.microsoft.com/office/drawing/2014/main" id="{0B06785D-A58A-4FA3-B4D5-5B902BA06401}"/>
              </a:ext>
            </a:extLst>
          </p:cNvPr>
          <p:cNvGraphicFramePr>
            <a:graphicFrameLocks noGrp="1"/>
          </p:cNvGraphicFramePr>
          <p:nvPr>
            <p:ph idx="1"/>
            <p:extLst>
              <p:ext uri="{D42A27DB-BD31-4B8C-83A1-F6EECF244321}">
                <p14:modId xmlns:p14="http://schemas.microsoft.com/office/powerpoint/2010/main" val="1440924110"/>
              </p:ext>
            </p:extLst>
          </p:nvPr>
        </p:nvGraphicFramePr>
        <p:xfrm>
          <a:off x="10963275" y="914400"/>
          <a:ext cx="11125202" cy="1188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611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A6F7-C916-58EB-84EC-E129A93F4FCA}"/>
              </a:ext>
            </a:extLst>
          </p:cNvPr>
          <p:cNvSpPr>
            <a:spLocks noGrp="1"/>
          </p:cNvSpPr>
          <p:nvPr>
            <p:ph type="title"/>
          </p:nvPr>
        </p:nvSpPr>
        <p:spPr/>
        <p:txBody>
          <a:bodyPr/>
          <a:lstStyle/>
          <a:p>
            <a:r>
              <a:rPr lang="en-US" dirty="0"/>
              <a:t>Switch Requirements</a:t>
            </a:r>
          </a:p>
        </p:txBody>
      </p:sp>
      <p:sp>
        <p:nvSpPr>
          <p:cNvPr id="3" name="Content Placeholder 2">
            <a:extLst>
              <a:ext uri="{FF2B5EF4-FFF2-40B4-BE49-F238E27FC236}">
                <a16:creationId xmlns:a16="http://schemas.microsoft.com/office/drawing/2014/main" id="{8DB8F5A8-F56A-C7AA-D383-FF95197A8378}"/>
              </a:ext>
            </a:extLst>
          </p:cNvPr>
          <p:cNvSpPr>
            <a:spLocks noGrp="1"/>
          </p:cNvSpPr>
          <p:nvPr>
            <p:ph idx="1"/>
          </p:nvPr>
        </p:nvSpPr>
        <p:spPr>
          <a:xfrm>
            <a:off x="1168400" y="2606596"/>
            <a:ext cx="22037040" cy="9179004"/>
          </a:xfrm>
        </p:spPr>
        <p:txBody>
          <a:bodyPr>
            <a:noAutofit/>
          </a:bodyPr>
          <a:lstStyle/>
          <a:p>
            <a:r>
              <a:rPr lang="en-US" sz="2800" dirty="0"/>
              <a:t>Switchport MTU settings (required)</a:t>
            </a:r>
          </a:p>
          <a:p>
            <a:r>
              <a:rPr lang="en-US" sz="2800" dirty="0"/>
              <a:t>MTU set to &gt;= 1674 bytes (including L2-Ethernet Header)</a:t>
            </a:r>
          </a:p>
          <a:p>
            <a:r>
              <a:rPr lang="en-US" sz="2800" dirty="0"/>
              <a:t>L3 protocols (required)</a:t>
            </a:r>
          </a:p>
          <a:p>
            <a:r>
              <a:rPr lang="en-US" sz="2800" dirty="0"/>
              <a:t>Equal-cost multi-path (ECMP) routing</a:t>
            </a:r>
          </a:p>
          <a:p>
            <a:r>
              <a:rPr lang="en-US" sz="2800" dirty="0"/>
              <a:t>BGP (IETF RFC 4271)-based ECMP</a:t>
            </a:r>
          </a:p>
          <a:p>
            <a:r>
              <a:rPr lang="en-US" sz="2800" dirty="0"/>
              <a:t>Implementations should support the MUST statements in the following IETF standards:</a:t>
            </a:r>
          </a:p>
          <a:p>
            <a:r>
              <a:rPr lang="en-US" sz="2800" dirty="0"/>
              <a:t>RFC 2545: </a:t>
            </a:r>
            <a:r>
              <a:rPr lang="en-US" sz="2800" dirty="0">
                <a:hlinkClick r:id="rId2"/>
              </a:rPr>
              <a:t>BGP-4 Multiprotocol extensions for IPv6 Inter-Domain Routing</a:t>
            </a:r>
            <a:endParaRPr lang="en-US" sz="2800" dirty="0"/>
          </a:p>
          <a:p>
            <a:r>
              <a:rPr lang="en-US" sz="2800" dirty="0"/>
              <a:t>RFC 4760: </a:t>
            </a:r>
            <a:r>
              <a:rPr lang="en-US" sz="2800" dirty="0">
                <a:hlinkClick r:id="rId3"/>
              </a:rPr>
              <a:t>Multiprotocol Extensions for BGP-4</a:t>
            </a:r>
            <a:endParaRPr lang="en-US" sz="2800" dirty="0"/>
          </a:p>
          <a:p>
            <a:r>
              <a:rPr lang="en-US" sz="2800" dirty="0"/>
              <a:t>RFC 4893: </a:t>
            </a:r>
            <a:r>
              <a:rPr lang="en-US" sz="2800" dirty="0">
                <a:hlinkClick r:id="rId4"/>
              </a:rPr>
              <a:t>BGP Support for </a:t>
            </a:r>
            <a:r>
              <a:rPr lang="en-US" sz="3200" dirty="0">
                <a:hlinkClick r:id="rId4"/>
              </a:rPr>
              <a:t>Four-octet</a:t>
            </a:r>
            <a:r>
              <a:rPr lang="en-US" sz="2800" dirty="0">
                <a:hlinkClick r:id="rId4"/>
              </a:rPr>
              <a:t> AS Number Space</a:t>
            </a:r>
            <a:endParaRPr lang="en-US" sz="2800" dirty="0"/>
          </a:p>
          <a:p>
            <a:r>
              <a:rPr lang="en-US" sz="2800" dirty="0"/>
              <a:t>RFC 4456: </a:t>
            </a:r>
            <a:r>
              <a:rPr lang="en-US" sz="2800" dirty="0">
                <a:hlinkClick r:id="rId5"/>
              </a:rPr>
              <a:t>BGP Route Reflection: An Alternative to Full Mesh Internal BGP (IBGP)</a:t>
            </a:r>
            <a:endParaRPr lang="en-US" sz="2800" dirty="0"/>
          </a:p>
          <a:p>
            <a:r>
              <a:rPr lang="en-US" sz="2800" dirty="0"/>
              <a:t>RFC 4724: </a:t>
            </a:r>
            <a:r>
              <a:rPr lang="en-US" sz="2800" dirty="0">
                <a:hlinkClick r:id="rId6"/>
              </a:rPr>
              <a:t>Graceful Restart Mechanism for BGP</a:t>
            </a:r>
            <a:endParaRPr lang="en-US" sz="2800" dirty="0"/>
          </a:p>
          <a:p>
            <a:r>
              <a:rPr lang="en-US" sz="2800" dirty="0"/>
              <a:t>The following tagging protocols are required:</a:t>
            </a:r>
          </a:p>
          <a:p>
            <a:r>
              <a:rPr lang="en-US" sz="2800" dirty="0"/>
              <a:t>VLAN - Isolation of various types of traffic</a:t>
            </a:r>
          </a:p>
          <a:p>
            <a:r>
              <a:rPr lang="en-US" sz="2800" dirty="0"/>
              <a:t>802.1q trunk</a:t>
            </a:r>
          </a:p>
          <a:p>
            <a:r>
              <a:rPr lang="en-US" sz="2800" dirty="0"/>
              <a:t>The following items provide Link control:</a:t>
            </a:r>
          </a:p>
          <a:p>
            <a:r>
              <a:rPr lang="en-US" sz="2800" dirty="0"/>
              <a:t>Quality of Service (QoS) (PFC only required if using RoCE)</a:t>
            </a:r>
          </a:p>
          <a:p>
            <a:r>
              <a:rPr lang="en-US" sz="3600" dirty="0"/>
              <a:t>Enhanced</a:t>
            </a:r>
            <a:r>
              <a:rPr lang="en-US" sz="2800" dirty="0"/>
              <a:t> Traffic Selection (802.1Qaz)</a:t>
            </a:r>
          </a:p>
          <a:p>
            <a:r>
              <a:rPr lang="en-US" sz="2800" dirty="0"/>
              <a:t>Priority-based Flow Control (PFC) (802.1p/Q and 802.1Qbb)</a:t>
            </a:r>
          </a:p>
        </p:txBody>
      </p:sp>
      <p:sp>
        <p:nvSpPr>
          <p:cNvPr id="5" name="Rounded Rectangle 4">
            <a:extLst>
              <a:ext uri="{FF2B5EF4-FFF2-40B4-BE49-F238E27FC236}">
                <a16:creationId xmlns:a16="http://schemas.microsoft.com/office/drawing/2014/main" id="{D3823CA0-637A-D0EC-42E7-26531D635C90}"/>
              </a:ext>
            </a:extLst>
          </p:cNvPr>
          <p:cNvSpPr/>
          <p:nvPr/>
        </p:nvSpPr>
        <p:spPr bwMode="auto">
          <a:xfrm>
            <a:off x="1176526" y="12309396"/>
            <a:ext cx="22267674" cy="965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800" dirty="0">
                <a:solidFill>
                  <a:srgbClr val="FFFFFF"/>
                </a:solidFill>
                <a:ea typeface="Segoe UI" pitchFamily="34" charset="0"/>
                <a:cs typeface="Segoe UI" pitchFamily="34" charset="0"/>
              </a:rPr>
              <a:t>For testing/lab purposes I personally recommend </a:t>
            </a:r>
            <a:r>
              <a:rPr lang="en-US" sz="2800" dirty="0" err="1">
                <a:solidFill>
                  <a:srgbClr val="FFFFFF"/>
                </a:solidFill>
                <a:ea typeface="Segoe UI" pitchFamily="34" charset="0"/>
                <a:cs typeface="Segoe UI" pitchFamily="34" charset="0"/>
              </a:rPr>
              <a:t>Mikrotik</a:t>
            </a:r>
            <a:r>
              <a:rPr lang="en-US" sz="2800" dirty="0">
                <a:solidFill>
                  <a:srgbClr val="FFFFFF"/>
                </a:solidFill>
                <a:ea typeface="Segoe UI" pitchFamily="34" charset="0"/>
                <a:cs typeface="Segoe UI" pitchFamily="34" charset="0"/>
              </a:rPr>
              <a:t> Router (BGP Support is there since </a:t>
            </a:r>
            <a:r>
              <a:rPr lang="en-US" sz="2800" dirty="0" err="1">
                <a:solidFill>
                  <a:srgbClr val="FFFFFF"/>
                </a:solidFill>
                <a:ea typeface="Segoe UI" pitchFamily="34" charset="0"/>
                <a:cs typeface="Segoe UI" pitchFamily="34" charset="0"/>
              </a:rPr>
              <a:t>RouterOS</a:t>
            </a:r>
            <a:r>
              <a:rPr lang="en-US" sz="2800" dirty="0">
                <a:solidFill>
                  <a:srgbClr val="FFFFFF"/>
                </a:solidFill>
                <a:ea typeface="Segoe UI" pitchFamily="34" charset="0"/>
                <a:cs typeface="Segoe UI" pitchFamily="34" charset="0"/>
              </a:rPr>
              <a:t> version 7.x)</a:t>
            </a:r>
          </a:p>
        </p:txBody>
      </p:sp>
    </p:spTree>
    <p:extLst>
      <p:ext uri="{BB962C8B-B14F-4D97-AF65-F5344CB8AC3E}">
        <p14:creationId xmlns:p14="http://schemas.microsoft.com/office/powerpoint/2010/main" val="1557007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7B0A-9EDC-F406-E77B-099978F078EE}"/>
              </a:ext>
            </a:extLst>
          </p:cNvPr>
          <p:cNvSpPr>
            <a:spLocks noGrp="1"/>
          </p:cNvSpPr>
          <p:nvPr>
            <p:ph type="title"/>
          </p:nvPr>
        </p:nvSpPr>
        <p:spPr>
          <a:xfrm>
            <a:off x="1689100" y="1417490"/>
            <a:ext cx="21005800" cy="1949252"/>
          </a:xfrm>
        </p:spPr>
        <p:txBody>
          <a:bodyPr vert="horz" wrap="square" lIns="182880" tIns="91440" rIns="182880" bIns="91440" rtlCol="0">
            <a:normAutofit/>
          </a:bodyPr>
          <a:lstStyle/>
          <a:p>
            <a:pPr>
              <a:lnSpc>
                <a:spcPct val="90000"/>
              </a:lnSpc>
            </a:pPr>
            <a:r>
              <a:rPr lang="en-US" sz="8800" kern="1200" dirty="0"/>
              <a:t>Lessons Learned</a:t>
            </a:r>
          </a:p>
        </p:txBody>
      </p:sp>
      <p:pic>
        <p:nvPicPr>
          <p:cNvPr id="5" name="Content Placeholder 4" descr="Tisch für Geschäftstreffen">
            <a:extLst>
              <a:ext uri="{FF2B5EF4-FFF2-40B4-BE49-F238E27FC236}">
                <a16:creationId xmlns:a16="http://schemas.microsoft.com/office/drawing/2014/main" id="{2A7F84D1-725B-4108-9229-C21BE56A77E3}"/>
              </a:ext>
            </a:extLst>
          </p:cNvPr>
          <p:cNvPicPr>
            <a:picLocks noGrp="1" noChangeAspect="1"/>
          </p:cNvPicPr>
          <p:nvPr>
            <p:ph sz="half" idx="1"/>
          </p:nvPr>
        </p:nvPicPr>
        <p:blipFill>
          <a:blip r:embed="rId3"/>
          <a:stretch>
            <a:fillRect/>
          </a:stretch>
        </p:blipFill>
        <p:spPr>
          <a:xfrm>
            <a:off x="1990001" y="3651250"/>
            <a:ext cx="9735998" cy="7301999"/>
          </a:xfrm>
          <a:prstGeom prst="rect">
            <a:avLst/>
          </a:prstGeom>
          <a:noFill/>
        </p:spPr>
      </p:pic>
      <p:sp>
        <p:nvSpPr>
          <p:cNvPr id="4" name="Content Placeholder 3">
            <a:extLst>
              <a:ext uri="{FF2B5EF4-FFF2-40B4-BE49-F238E27FC236}">
                <a16:creationId xmlns:a16="http://schemas.microsoft.com/office/drawing/2014/main" id="{C2991B15-D73D-242B-CEF5-AE464AA56934}"/>
              </a:ext>
            </a:extLst>
          </p:cNvPr>
          <p:cNvSpPr>
            <a:spLocks noGrp="1"/>
          </p:cNvSpPr>
          <p:nvPr>
            <p:ph sz="half" idx="2"/>
          </p:nvPr>
        </p:nvSpPr>
        <p:spPr>
          <a:xfrm>
            <a:off x="12344400" y="3651250"/>
            <a:ext cx="10922000" cy="7301999"/>
          </a:xfrm>
        </p:spPr>
        <p:txBody>
          <a:bodyPr rot="0" spcFirstLastPara="1" vertOverflow="overflow" horzOverflow="overflow" vert="horz" wrap="square" lIns="182880" tIns="91440" rIns="182880" bIns="91440" numCol="1" spcCol="38100" rtlCol="0" anchor="t" anchorCtr="0">
            <a:normAutofit fontScale="92500" lnSpcReduction="10000"/>
          </a:bodyPr>
          <a:lstStyle/>
          <a:p>
            <a:r>
              <a:rPr lang="en-US" sz="5000" dirty="0"/>
              <a:t>The physical requirements are essential</a:t>
            </a:r>
          </a:p>
          <a:p>
            <a:r>
              <a:rPr lang="en-US" sz="5000" dirty="0"/>
              <a:t>For 2026 onwards this will be the default setting in Azure Local</a:t>
            </a:r>
          </a:p>
          <a:p>
            <a:r>
              <a:rPr lang="en-US" sz="5000" dirty="0"/>
              <a:t>Start now to understand – better than wait for once it’s there and you have a first customer project. </a:t>
            </a:r>
            <a:r>
              <a:rPr lang="en-US" sz="5000" dirty="0">
                <a:sym typeface="Wingdings" pitchFamily="2" charset="2"/>
              </a:rPr>
              <a:t></a:t>
            </a:r>
            <a:endParaRPr lang="en-US" sz="5000" dirty="0"/>
          </a:p>
        </p:txBody>
      </p:sp>
    </p:spTree>
    <p:extLst>
      <p:ext uri="{BB962C8B-B14F-4D97-AF65-F5344CB8AC3E}">
        <p14:creationId xmlns:p14="http://schemas.microsoft.com/office/powerpoint/2010/main" val="129394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4189730-A594-4DD9-B735-0FC3D553DF0B}"/>
              </a:ext>
            </a:extLst>
          </p:cNvPr>
          <p:cNvPicPr>
            <a:picLocks noChangeAspect="1"/>
          </p:cNvPicPr>
          <p:nvPr/>
        </p:nvPicPr>
        <p:blipFill rotWithShape="1">
          <a:blip r:embed="rId2"/>
          <a:srcRect t="1236" b="15754"/>
          <a:stretch/>
        </p:blipFill>
        <p:spPr>
          <a:xfrm>
            <a:off x="40" y="2564"/>
            <a:ext cx="24383960" cy="13713436"/>
          </a:xfrm>
          <a:prstGeom prst="rect">
            <a:avLst/>
          </a:prstGeom>
        </p:spPr>
      </p:pic>
      <p:sp>
        <p:nvSpPr>
          <p:cNvPr id="3" name="Textfeld 2">
            <a:extLst>
              <a:ext uri="{FF2B5EF4-FFF2-40B4-BE49-F238E27FC236}">
                <a16:creationId xmlns:a16="http://schemas.microsoft.com/office/drawing/2014/main" id="{C658CF12-0362-E37E-328E-0F22DDB288C0}"/>
              </a:ext>
            </a:extLst>
          </p:cNvPr>
          <p:cNvSpPr txBox="1"/>
          <p:nvPr/>
        </p:nvSpPr>
        <p:spPr>
          <a:xfrm>
            <a:off x="14337947" y="10207349"/>
            <a:ext cx="13072809" cy="5632311"/>
          </a:xfrm>
          <a:prstGeom prst="rect">
            <a:avLst/>
          </a:prstGeom>
          <a:noFill/>
        </p:spPr>
        <p:txBody>
          <a:bodyPr wrap="none" rtlCol="0">
            <a:spAutoFit/>
          </a:bodyPr>
          <a:lstStyle/>
          <a:p>
            <a:br>
              <a:rPr lang="de-DE" sz="6000" dirty="0">
                <a:solidFill>
                  <a:schemeClr val="bg1"/>
                </a:solidFill>
              </a:rPr>
            </a:br>
            <a:r>
              <a:rPr lang="de-DE" sz="6000" dirty="0">
                <a:solidFill>
                  <a:schemeClr val="bg1"/>
                </a:solidFill>
              </a:rPr>
              <a:t>ConStraight</a:t>
            </a:r>
          </a:p>
          <a:p>
            <a:r>
              <a:rPr lang="de-DE" sz="6000" dirty="0">
                <a:solidFill>
                  <a:schemeClr val="bg1"/>
                </a:solidFill>
              </a:rPr>
              <a:t>Westfalenring 27, D-48712 Gescher</a:t>
            </a:r>
          </a:p>
          <a:p>
            <a:r>
              <a:rPr lang="de-DE" sz="6000" dirty="0">
                <a:solidFill>
                  <a:schemeClr val="bg1"/>
                </a:solidFill>
              </a:rPr>
              <a:t>📞 + 49 2542 9299407</a:t>
            </a:r>
          </a:p>
          <a:p>
            <a:r>
              <a:rPr lang="de-DE" sz="6000" dirty="0">
                <a:solidFill>
                  <a:schemeClr val="bg1"/>
                </a:solidFill>
                <a:hlinkClick r:id="rId3">
                  <a:extLst>
                    <a:ext uri="{A12FA001-AC4F-418D-AE19-62706E023703}">
                      <ahyp:hlinkClr xmlns:ahyp="http://schemas.microsoft.com/office/drawing/2018/hyperlinkcolor" val="tx"/>
                    </a:ext>
                  </a:extLst>
                </a:hlinkClick>
              </a:rPr>
              <a:t>http://www.constraight.com</a:t>
            </a:r>
            <a:r>
              <a:rPr lang="de-DE" sz="6000" dirty="0">
                <a:solidFill>
                  <a:schemeClr val="bg1"/>
                </a:solidFill>
              </a:rPr>
              <a:t> </a:t>
            </a:r>
          </a:p>
          <a:p>
            <a:r>
              <a:rPr lang="de-DE" sz="6000" dirty="0" err="1">
                <a:solidFill>
                  <a:schemeClr val="bg1"/>
                </a:solidFill>
              </a:rPr>
              <a:t>info@constraight.com</a:t>
            </a:r>
            <a:endParaRPr lang="de-DE" sz="6000" dirty="0">
              <a:solidFill>
                <a:schemeClr val="bg1"/>
              </a:solidFill>
            </a:endParaRPr>
          </a:p>
        </p:txBody>
      </p:sp>
    </p:spTree>
    <p:extLst>
      <p:ext uri="{BB962C8B-B14F-4D97-AF65-F5344CB8AC3E}">
        <p14:creationId xmlns:p14="http://schemas.microsoft.com/office/powerpoint/2010/main" val="51225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AF41E8A-474F-D573-FCC5-1E7CDA78C1CA}"/>
              </a:ext>
            </a:extLst>
          </p:cNvPr>
          <p:cNvSpPr>
            <a:spLocks noGrp="1"/>
          </p:cNvSpPr>
          <p:nvPr>
            <p:ph type="title"/>
          </p:nvPr>
        </p:nvSpPr>
        <p:spPr/>
        <p:txBody>
          <a:bodyPr/>
          <a:lstStyle/>
          <a:p>
            <a:r>
              <a:rPr lang="de-DE" dirty="0"/>
              <a:t>Danke an unsere Sponsoren</a:t>
            </a:r>
          </a:p>
        </p:txBody>
      </p:sp>
      <p:grpSp>
        <p:nvGrpSpPr>
          <p:cNvPr id="48" name="Gruppieren 47">
            <a:extLst>
              <a:ext uri="{FF2B5EF4-FFF2-40B4-BE49-F238E27FC236}">
                <a16:creationId xmlns:a16="http://schemas.microsoft.com/office/drawing/2014/main" id="{46138E91-FF86-5CCD-7309-A2B3FA00C0B9}"/>
              </a:ext>
            </a:extLst>
          </p:cNvPr>
          <p:cNvGrpSpPr/>
          <p:nvPr/>
        </p:nvGrpSpPr>
        <p:grpSpPr>
          <a:xfrm>
            <a:off x="0" y="2761388"/>
            <a:ext cx="24384000" cy="5491841"/>
            <a:chOff x="0" y="2761388"/>
            <a:chExt cx="24384000" cy="5491841"/>
          </a:xfrm>
        </p:grpSpPr>
        <p:sp>
          <p:nvSpPr>
            <p:cNvPr id="43" name="Rechteck 42">
              <a:extLst>
                <a:ext uri="{FF2B5EF4-FFF2-40B4-BE49-F238E27FC236}">
                  <a16:creationId xmlns:a16="http://schemas.microsoft.com/office/drawing/2014/main" id="{405367F9-C139-5674-BE9F-D93D73FA54FD}"/>
                </a:ext>
              </a:extLst>
            </p:cNvPr>
            <p:cNvSpPr/>
            <p:nvPr/>
          </p:nvSpPr>
          <p:spPr>
            <a:xfrm>
              <a:off x="0" y="2761388"/>
              <a:ext cx="24384000" cy="54711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Grafik 8" descr="Ein Bild, das Text, Schrift, Grafiken, Logo enthält.&#10;&#10;KI-generierte Inhalte können fehlerhaft sein.">
              <a:extLst>
                <a:ext uri="{FF2B5EF4-FFF2-40B4-BE49-F238E27FC236}">
                  <a16:creationId xmlns:a16="http://schemas.microsoft.com/office/drawing/2014/main" id="{792EB187-B13E-F1DC-C8DA-AFEE1D021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614" y="6255757"/>
              <a:ext cx="5611091" cy="1346662"/>
            </a:xfrm>
            <a:prstGeom prst="rect">
              <a:avLst/>
            </a:prstGeom>
          </p:spPr>
        </p:pic>
        <p:pic>
          <p:nvPicPr>
            <p:cNvPr id="11" name="Grafik 10" descr="Ein Bild, das Text, Schrift, Logo, Grafiken enthält.&#10;&#10;KI-generierte Inhalte können fehlerhaft sein.">
              <a:extLst>
                <a:ext uri="{FF2B5EF4-FFF2-40B4-BE49-F238E27FC236}">
                  <a16:creationId xmlns:a16="http://schemas.microsoft.com/office/drawing/2014/main" id="{2E27C076-063A-7194-0A96-EDD50077C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650" y="3572705"/>
              <a:ext cx="2450745" cy="2784938"/>
            </a:xfrm>
            <a:prstGeom prst="rect">
              <a:avLst/>
            </a:prstGeom>
          </p:spPr>
        </p:pic>
        <p:pic>
          <p:nvPicPr>
            <p:cNvPr id="14" name="Grafik 13">
              <a:extLst>
                <a:ext uri="{FF2B5EF4-FFF2-40B4-BE49-F238E27FC236}">
                  <a16:creationId xmlns:a16="http://schemas.microsoft.com/office/drawing/2014/main" id="{BDB40AB4-5321-782E-FED7-8508456D2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198" y="3799113"/>
              <a:ext cx="8416637" cy="1346662"/>
            </a:xfrm>
            <a:prstGeom prst="rect">
              <a:avLst/>
            </a:prstGeom>
          </p:spPr>
        </p:pic>
        <p:pic>
          <p:nvPicPr>
            <p:cNvPr id="20" name="Grafik 19" descr="Ein Bild, das Schrift, Text, Grafiken, Screenshot enthält.&#10;&#10;KI-generierte Inhalte können fehlerhaft sein.">
              <a:extLst>
                <a:ext uri="{FF2B5EF4-FFF2-40B4-BE49-F238E27FC236}">
                  <a16:creationId xmlns:a16="http://schemas.microsoft.com/office/drawing/2014/main" id="{85A55EB0-5D63-CD9F-0EA3-C3F045609D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191" y="3618341"/>
              <a:ext cx="6355716" cy="1991458"/>
            </a:xfrm>
            <a:prstGeom prst="rect">
              <a:avLst/>
            </a:prstGeom>
          </p:spPr>
        </p:pic>
        <p:pic>
          <p:nvPicPr>
            <p:cNvPr id="28" name="Grafik 27" descr="Ein Bild, das Schrift, Text, Screenshot, Grafiken enthält.&#10;&#10;KI-generierte Inhalte können fehlerhaft sein.">
              <a:extLst>
                <a:ext uri="{FF2B5EF4-FFF2-40B4-BE49-F238E27FC236}">
                  <a16:creationId xmlns:a16="http://schemas.microsoft.com/office/drawing/2014/main" id="{593BEBBE-2915-9D50-27D3-983209A007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2498" y="6010827"/>
              <a:ext cx="3566108" cy="2068343"/>
            </a:xfrm>
            <a:prstGeom prst="rect">
              <a:avLst/>
            </a:prstGeom>
          </p:spPr>
        </p:pic>
        <p:sp>
          <p:nvSpPr>
            <p:cNvPr id="44" name="Rechteck 43">
              <a:extLst>
                <a:ext uri="{FF2B5EF4-FFF2-40B4-BE49-F238E27FC236}">
                  <a16:creationId xmlns:a16="http://schemas.microsoft.com/office/drawing/2014/main" id="{D5ABAD50-122B-6091-0D3D-4CA203919775}"/>
                </a:ext>
              </a:extLst>
            </p:cNvPr>
            <p:cNvSpPr/>
            <p:nvPr/>
          </p:nvSpPr>
          <p:spPr>
            <a:xfrm>
              <a:off x="361034" y="2769428"/>
              <a:ext cx="933589" cy="5483801"/>
            </a:xfrm>
            <a:prstGeom prst="rect">
              <a:avLst/>
            </a:prstGeom>
            <a:solidFill>
              <a:srgbClr val="E5E4E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Textfeld 40">
              <a:extLst>
                <a:ext uri="{FF2B5EF4-FFF2-40B4-BE49-F238E27FC236}">
                  <a16:creationId xmlns:a16="http://schemas.microsoft.com/office/drawing/2014/main" id="{5EB7A05B-32AA-0713-EA06-D1ECE52991FA}"/>
                </a:ext>
              </a:extLst>
            </p:cNvPr>
            <p:cNvSpPr txBox="1"/>
            <p:nvPr/>
          </p:nvSpPr>
          <p:spPr>
            <a:xfrm rot="16200000">
              <a:off x="-1037265" y="5197125"/>
              <a:ext cx="3730188"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5400" b="1" i="0" u="none" strike="noStrike" cap="none" spc="0" normalizeH="0" baseline="0" dirty="0">
                  <a:ln>
                    <a:noFill/>
                  </a:ln>
                  <a:solidFill>
                    <a:srgbClr val="000000"/>
                  </a:solidFill>
                  <a:effectLst/>
                  <a:uFillTx/>
                  <a:latin typeface="Helvetica Neue"/>
                  <a:ea typeface="Helvetica Neue"/>
                  <a:cs typeface="Helvetica Neue"/>
                  <a:sym typeface="Helvetica Neue"/>
                </a:rPr>
                <a:t>PLATINUM</a:t>
              </a:r>
            </a:p>
          </p:txBody>
        </p:sp>
      </p:grpSp>
      <p:grpSp>
        <p:nvGrpSpPr>
          <p:cNvPr id="47" name="Gruppieren 46">
            <a:extLst>
              <a:ext uri="{FF2B5EF4-FFF2-40B4-BE49-F238E27FC236}">
                <a16:creationId xmlns:a16="http://schemas.microsoft.com/office/drawing/2014/main" id="{0651CB0A-14B1-4D81-D0F3-AF674FEA9C7A}"/>
              </a:ext>
            </a:extLst>
          </p:cNvPr>
          <p:cNvGrpSpPr/>
          <p:nvPr/>
        </p:nvGrpSpPr>
        <p:grpSpPr>
          <a:xfrm>
            <a:off x="0" y="8346754"/>
            <a:ext cx="24384000" cy="3090776"/>
            <a:chOff x="0" y="8346754"/>
            <a:chExt cx="24384000" cy="3090776"/>
          </a:xfrm>
        </p:grpSpPr>
        <p:sp>
          <p:nvSpPr>
            <p:cNvPr id="37" name="Rechteck 36">
              <a:extLst>
                <a:ext uri="{FF2B5EF4-FFF2-40B4-BE49-F238E27FC236}">
                  <a16:creationId xmlns:a16="http://schemas.microsoft.com/office/drawing/2014/main" id="{D439A5E1-2ACE-EE4F-067D-22EEDE0CFDBB}"/>
                </a:ext>
              </a:extLst>
            </p:cNvPr>
            <p:cNvSpPr/>
            <p:nvPr/>
          </p:nvSpPr>
          <p:spPr>
            <a:xfrm>
              <a:off x="0" y="8346754"/>
              <a:ext cx="24384000" cy="309077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6" name="Grafik 15" descr="Ein Bild, das Screenshot enthält.&#10;&#10;KI-generierte Inhalte können fehlerhaft sein.">
              <a:extLst>
                <a:ext uri="{FF2B5EF4-FFF2-40B4-BE49-F238E27FC236}">
                  <a16:creationId xmlns:a16="http://schemas.microsoft.com/office/drawing/2014/main" id="{7769CD30-B8BA-5BF1-569C-2368C0C208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1619" y="9536132"/>
              <a:ext cx="2792995" cy="1433738"/>
            </a:xfrm>
            <a:prstGeom prst="rect">
              <a:avLst/>
            </a:prstGeom>
          </p:spPr>
        </p:pic>
        <p:pic>
          <p:nvPicPr>
            <p:cNvPr id="18" name="Grafik 17" descr="Ein Bild, das Text, Schrift, Logo, Grafiken enthält.&#10;&#10;KI-generierte Inhalte können fehlerhaft sein.">
              <a:extLst>
                <a:ext uri="{FF2B5EF4-FFF2-40B4-BE49-F238E27FC236}">
                  <a16:creationId xmlns:a16="http://schemas.microsoft.com/office/drawing/2014/main" id="{4A67B271-847D-741A-8705-AD37216B75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6039" y="9470456"/>
              <a:ext cx="2473594" cy="1484156"/>
            </a:xfrm>
            <a:prstGeom prst="rect">
              <a:avLst/>
            </a:prstGeom>
          </p:spPr>
        </p:pic>
        <p:pic>
          <p:nvPicPr>
            <p:cNvPr id="22" name="Grafik 21" descr="Ein Bild, das Text, Schrift, Logo, Grafiken enthält.&#10;&#10;KI-generierte Inhalte können fehlerhaft sein.">
              <a:extLst>
                <a:ext uri="{FF2B5EF4-FFF2-40B4-BE49-F238E27FC236}">
                  <a16:creationId xmlns:a16="http://schemas.microsoft.com/office/drawing/2014/main" id="{C61930D9-CB57-A0ED-C3B7-4F187E3B5F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46000" y="8667191"/>
              <a:ext cx="3263538" cy="1087846"/>
            </a:xfrm>
            <a:prstGeom prst="rect">
              <a:avLst/>
            </a:prstGeom>
          </p:spPr>
        </p:pic>
        <p:pic>
          <p:nvPicPr>
            <p:cNvPr id="24" name="Grafik 23" descr="Ein Bild, das Logo, Symbol, Grafiken, Clipart enthält.&#10;&#10;KI-generierte Inhalte können fehlerhaft sein.">
              <a:extLst>
                <a:ext uri="{FF2B5EF4-FFF2-40B4-BE49-F238E27FC236}">
                  <a16:creationId xmlns:a16="http://schemas.microsoft.com/office/drawing/2014/main" id="{DDB4F12E-009A-54BF-FCF7-92728FE92F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46843" y="8472744"/>
              <a:ext cx="1517490" cy="1446674"/>
            </a:xfrm>
            <a:prstGeom prst="rect">
              <a:avLst/>
            </a:prstGeom>
          </p:spPr>
        </p:pic>
        <p:pic>
          <p:nvPicPr>
            <p:cNvPr id="26" name="Grafik 25" descr="Ein Bild, das Schrift, Grafiken, Symbol, Logo enthält.&#10;&#10;KI-generierte Inhalte können fehlerhaft sein.">
              <a:extLst>
                <a:ext uri="{FF2B5EF4-FFF2-40B4-BE49-F238E27FC236}">
                  <a16:creationId xmlns:a16="http://schemas.microsoft.com/office/drawing/2014/main" id="{11242D34-BB41-8FFA-1DD7-CBE44A97C5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32964" y="9502990"/>
              <a:ext cx="2933580" cy="1173432"/>
            </a:xfrm>
            <a:prstGeom prst="rect">
              <a:avLst/>
            </a:prstGeom>
          </p:spPr>
        </p:pic>
        <p:pic>
          <p:nvPicPr>
            <p:cNvPr id="30" name="Grafik 29">
              <a:extLst>
                <a:ext uri="{FF2B5EF4-FFF2-40B4-BE49-F238E27FC236}">
                  <a16:creationId xmlns:a16="http://schemas.microsoft.com/office/drawing/2014/main" id="{757ADAB5-74A2-2D05-8D01-C84D3D7FD2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16048" y="8667191"/>
              <a:ext cx="3808527" cy="895167"/>
            </a:xfrm>
            <a:prstGeom prst="rect">
              <a:avLst/>
            </a:prstGeom>
          </p:spPr>
        </p:pic>
        <p:sp>
          <p:nvSpPr>
            <p:cNvPr id="46" name="Rechteck 45">
              <a:extLst>
                <a:ext uri="{FF2B5EF4-FFF2-40B4-BE49-F238E27FC236}">
                  <a16:creationId xmlns:a16="http://schemas.microsoft.com/office/drawing/2014/main" id="{548EFCC3-06A0-6DE8-F51C-61E90042201F}"/>
                </a:ext>
              </a:extLst>
            </p:cNvPr>
            <p:cNvSpPr/>
            <p:nvPr/>
          </p:nvSpPr>
          <p:spPr>
            <a:xfrm>
              <a:off x="361034" y="8346754"/>
              <a:ext cx="933589" cy="3090776"/>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Textfeld 41">
              <a:extLst>
                <a:ext uri="{FF2B5EF4-FFF2-40B4-BE49-F238E27FC236}">
                  <a16:creationId xmlns:a16="http://schemas.microsoft.com/office/drawing/2014/main" id="{A17F7B6E-2AF1-BE63-B41E-AF2CDF4382DA}"/>
                </a:ext>
              </a:extLst>
            </p:cNvPr>
            <p:cNvSpPr txBox="1"/>
            <p:nvPr/>
          </p:nvSpPr>
          <p:spPr>
            <a:xfrm rot="16200000">
              <a:off x="-217330" y="9442659"/>
              <a:ext cx="209031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5400" b="1" i="0" u="none" strike="noStrike" cap="none" spc="0" normalizeH="0" baseline="0" dirty="0">
                  <a:ln>
                    <a:noFill/>
                  </a:ln>
                  <a:solidFill>
                    <a:srgbClr val="000000"/>
                  </a:solidFill>
                  <a:effectLst/>
                  <a:uFillTx/>
                  <a:latin typeface="Helvetica Neue"/>
                  <a:ea typeface="Helvetica Neue"/>
                  <a:cs typeface="Helvetica Neue"/>
                  <a:sym typeface="Helvetica Neue"/>
                </a:rPr>
                <a:t>GOLD</a:t>
              </a:r>
            </a:p>
          </p:txBody>
        </p:sp>
      </p:grpSp>
    </p:spTree>
    <p:extLst>
      <p:ext uri="{BB962C8B-B14F-4D97-AF65-F5344CB8AC3E}">
        <p14:creationId xmlns:p14="http://schemas.microsoft.com/office/powerpoint/2010/main" val="231984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6298C1-1C93-67BF-5E55-265D7810DBAA}"/>
              </a:ext>
            </a:extLst>
          </p:cNvPr>
          <p:cNvSpPr>
            <a:spLocks noGrp="1"/>
          </p:cNvSpPr>
          <p:nvPr>
            <p:ph type="title"/>
          </p:nvPr>
        </p:nvSpPr>
        <p:spPr/>
        <p:txBody>
          <a:bodyPr/>
          <a:lstStyle/>
          <a:p>
            <a:r>
              <a:rPr lang="de-DE" dirty="0"/>
              <a:t>Closing</a:t>
            </a:r>
          </a:p>
        </p:txBody>
      </p:sp>
    </p:spTree>
    <p:extLst>
      <p:ext uri="{BB962C8B-B14F-4D97-AF65-F5344CB8AC3E}">
        <p14:creationId xmlns:p14="http://schemas.microsoft.com/office/powerpoint/2010/main" val="13196484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F32CFC-EFB7-D0D9-FCE2-7690BC5741D8}"/>
              </a:ext>
            </a:extLst>
          </p:cNvPr>
          <p:cNvSpPr>
            <a:spLocks noGrp="1"/>
          </p:cNvSpPr>
          <p:nvPr>
            <p:ph type="title"/>
          </p:nvPr>
        </p:nvSpPr>
        <p:spPr>
          <a:xfrm>
            <a:off x="1689100" y="1417490"/>
            <a:ext cx="21005800" cy="1949252"/>
          </a:xfrm>
        </p:spPr>
        <p:txBody>
          <a:bodyPr wrap="square">
            <a:normAutofit/>
          </a:bodyPr>
          <a:lstStyle/>
          <a:p>
            <a:pPr>
              <a:lnSpc>
                <a:spcPct val="90000"/>
              </a:lnSpc>
            </a:pPr>
            <a:r>
              <a:rPr lang="en-US" sz="8400"/>
              <a:t>And now it’s going to be technical ….</a:t>
            </a:r>
          </a:p>
        </p:txBody>
      </p:sp>
      <p:pic>
        <p:nvPicPr>
          <p:cNvPr id="3" name="Picture 2" descr="A robot with blue eyes and a face&#10;&#10;AI-generated content may be incorrect.">
            <a:extLst>
              <a:ext uri="{FF2B5EF4-FFF2-40B4-BE49-F238E27FC236}">
                <a16:creationId xmlns:a16="http://schemas.microsoft.com/office/drawing/2014/main" id="{8B96D60F-5873-F34D-7F7A-3BA4FA837CC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257" r="9627"/>
          <a:stretch>
            <a:fillRect/>
          </a:stretch>
        </p:blipFill>
        <p:spPr>
          <a:xfrm>
            <a:off x="8962708" y="3785965"/>
            <a:ext cx="6458583" cy="7301999"/>
          </a:xfrm>
          <a:prstGeom prst="rect">
            <a:avLst/>
          </a:prstGeom>
          <a:noFill/>
        </p:spPr>
      </p:pic>
    </p:spTree>
    <p:extLst>
      <p:ext uri="{BB962C8B-B14F-4D97-AF65-F5344CB8AC3E}">
        <p14:creationId xmlns:p14="http://schemas.microsoft.com/office/powerpoint/2010/main" val="32868646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5CB5EBF-9F98-B0CB-6293-3D95CB2BC527}"/>
              </a:ext>
            </a:extLst>
          </p:cNvPr>
          <p:cNvSpPr>
            <a:spLocks noGrp="1"/>
          </p:cNvSpPr>
          <p:nvPr>
            <p:ph type="title"/>
          </p:nvPr>
        </p:nvSpPr>
        <p:spPr>
          <a:xfrm>
            <a:off x="1689100" y="1417490"/>
            <a:ext cx="21005800" cy="1949252"/>
          </a:xfrm>
        </p:spPr>
        <p:txBody>
          <a:bodyPr wrap="square">
            <a:normAutofit/>
          </a:bodyPr>
          <a:lstStyle/>
          <a:p>
            <a:r>
              <a:rPr lang="en-US" sz="11100" dirty="0"/>
              <a:t>Azure Local – </a:t>
            </a:r>
            <a:r>
              <a:rPr lang="en-US" sz="11100" dirty="0" err="1"/>
              <a:t>Netzwerk</a:t>
            </a:r>
            <a:r>
              <a:rPr lang="en-US" sz="11100" dirty="0"/>
              <a:t> today</a:t>
            </a:r>
          </a:p>
        </p:txBody>
      </p:sp>
      <p:graphicFrame>
        <p:nvGraphicFramePr>
          <p:cNvPr id="13" name="Content Placeholder 10">
            <a:extLst>
              <a:ext uri="{FF2B5EF4-FFF2-40B4-BE49-F238E27FC236}">
                <a16:creationId xmlns:a16="http://schemas.microsoft.com/office/drawing/2014/main" id="{E3352536-7CA0-5B85-FFA2-EBA63A23BCA6}"/>
              </a:ext>
            </a:extLst>
          </p:cNvPr>
          <p:cNvGraphicFramePr>
            <a:graphicFrameLocks noGrp="1"/>
          </p:cNvGraphicFramePr>
          <p:nvPr>
            <p:ph idx="1"/>
            <p:extLst>
              <p:ext uri="{D42A27DB-BD31-4B8C-83A1-F6EECF244321}">
                <p14:modId xmlns:p14="http://schemas.microsoft.com/office/powerpoint/2010/main" val="367085223"/>
              </p:ext>
            </p:extLst>
          </p:nvPr>
        </p:nvGraphicFramePr>
        <p:xfrm>
          <a:off x="1689100" y="3785965"/>
          <a:ext cx="21005800" cy="730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044968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a:xfrm>
            <a:off x="1176527" y="914400"/>
            <a:ext cx="9821674" cy="2215992"/>
          </a:xfrm>
        </p:spPr>
        <p:txBody>
          <a:bodyPr wrap="square" anchor="t">
            <a:normAutofit/>
          </a:bodyPr>
          <a:lstStyle/>
          <a:p>
            <a:r>
              <a:rPr lang="en-US" dirty="0"/>
              <a:t>What is SDN?</a:t>
            </a:r>
          </a:p>
        </p:txBody>
      </p:sp>
      <p:sp>
        <p:nvSpPr>
          <p:cNvPr id="3" name="Content Placeholder 2">
            <a:extLst>
              <a:ext uri="{FF2B5EF4-FFF2-40B4-BE49-F238E27FC236}">
                <a16:creationId xmlns:a16="http://schemas.microsoft.com/office/drawing/2014/main" id="{9AD5EB7F-81C9-A0BF-4CED-C5009CF8B9A8}"/>
              </a:ext>
            </a:extLst>
          </p:cNvPr>
          <p:cNvSpPr>
            <a:spLocks noGrp="1"/>
          </p:cNvSpPr>
          <p:nvPr>
            <p:ph sz="quarter" idx="12"/>
          </p:nvPr>
        </p:nvSpPr>
        <p:spPr>
          <a:xfrm>
            <a:off x="1168402" y="3632201"/>
            <a:ext cx="9821863" cy="7340600"/>
          </a:xfrm>
        </p:spPr>
        <p:txBody>
          <a:bodyPr wrap="square">
            <a:normAutofit/>
          </a:bodyPr>
          <a:lstStyle/>
          <a:p>
            <a:pPr>
              <a:lnSpc>
                <a:spcPct val="90000"/>
              </a:lnSpc>
            </a:pPr>
            <a:r>
              <a:rPr lang="en-US" sz="3100"/>
              <a:t>Provides a way to centrally configure and manage networks </a:t>
            </a:r>
            <a:br>
              <a:rPr lang="en-US" sz="3100"/>
            </a:br>
            <a:r>
              <a:rPr lang="en-US" sz="3100"/>
              <a:t>and network services</a:t>
            </a:r>
          </a:p>
          <a:p>
            <a:pPr>
              <a:lnSpc>
                <a:spcPct val="90000"/>
              </a:lnSpc>
            </a:pPr>
            <a:r>
              <a:rPr lang="en-US" sz="3100"/>
              <a:t>Dynamically create, secure and connect your network</a:t>
            </a:r>
          </a:p>
          <a:p>
            <a:pPr>
              <a:lnSpc>
                <a:spcPct val="90000"/>
              </a:lnSpc>
            </a:pPr>
            <a:r>
              <a:rPr lang="en-US" sz="3100"/>
              <a:t>Virtual network elements such as Hyper-V Virtual Switch, </a:t>
            </a:r>
            <a:br>
              <a:rPr lang="en-US" sz="3100"/>
            </a:br>
            <a:r>
              <a:rPr lang="en-US" sz="3100"/>
              <a:t>Hyper-V Network Virtualization and Software Load Balancer are </a:t>
            </a:r>
            <a:br>
              <a:rPr lang="en-US" sz="3100"/>
            </a:br>
            <a:r>
              <a:rPr lang="en-US" sz="3100"/>
              <a:t>integral elements</a:t>
            </a:r>
          </a:p>
          <a:p>
            <a:pPr>
              <a:lnSpc>
                <a:spcPct val="90000"/>
              </a:lnSpc>
            </a:pPr>
            <a:r>
              <a:rPr lang="en-US" sz="3100"/>
              <a:t>Three major components make up the Windows SDN fabric:</a:t>
            </a:r>
          </a:p>
          <a:p>
            <a:pPr marL="1120140" lvl="1" indent="-571500">
              <a:lnSpc>
                <a:spcPct val="90000"/>
              </a:lnSpc>
              <a:buFont typeface="Arial" panose="020B0604020202020204" pitchFamily="34" charset="0"/>
              <a:buChar char="•"/>
            </a:pPr>
            <a:r>
              <a:rPr lang="en-US" sz="3100"/>
              <a:t>Network Controller</a:t>
            </a:r>
          </a:p>
          <a:p>
            <a:pPr marL="1120140" lvl="1" indent="-571500">
              <a:lnSpc>
                <a:spcPct val="90000"/>
              </a:lnSpc>
              <a:buFont typeface="Arial" panose="020B0604020202020204" pitchFamily="34" charset="0"/>
              <a:buChar char="•"/>
            </a:pPr>
            <a:r>
              <a:rPr lang="en-US" sz="3100"/>
              <a:t>Software Load Balancer</a:t>
            </a:r>
          </a:p>
          <a:p>
            <a:pPr marL="1120140" lvl="1" indent="-571500">
              <a:lnSpc>
                <a:spcPct val="90000"/>
              </a:lnSpc>
              <a:buFont typeface="Arial" panose="020B0604020202020204" pitchFamily="34" charset="0"/>
              <a:buChar char="•"/>
            </a:pPr>
            <a:r>
              <a:rPr lang="en-US" sz="3100"/>
              <a:t>Gateways</a:t>
            </a:r>
          </a:p>
        </p:txBody>
      </p:sp>
      <p:pic>
        <p:nvPicPr>
          <p:cNvPr id="5" name="Video 4" descr="Electronic System">
            <a:extLst>
              <a:ext uri="{FF2B5EF4-FFF2-40B4-BE49-F238E27FC236}">
                <a16:creationId xmlns:a16="http://schemas.microsoft.com/office/drawing/2014/main" id="{E14225D9-6611-A2BA-08E9-FCDA4AF1A509}"/>
              </a:ext>
            </a:extLst>
          </p:cNvPr>
          <p:cNvPicPr>
            <a:picLocks noChangeAspect="1"/>
          </p:cNvPicPr>
          <p:nvPr/>
        </p:nvPicPr>
        <p:blipFill>
          <a:blip r:embed="rId3"/>
          <a:srcRect l="22503" r="27355"/>
          <a:stretch>
            <a:fillRect/>
          </a:stretch>
        </p:blipFill>
        <p:spPr>
          <a:xfrm>
            <a:off x="12192000" y="10"/>
            <a:ext cx="12192000" cy="13715990"/>
          </a:xfrm>
          <a:prstGeom prst="rect">
            <a:avLst/>
          </a:prstGeom>
          <a:noFill/>
          <a:effectLst/>
        </p:spPr>
      </p:pic>
    </p:spTree>
    <p:extLst>
      <p:ext uri="{BB962C8B-B14F-4D97-AF65-F5344CB8AC3E}">
        <p14:creationId xmlns:p14="http://schemas.microsoft.com/office/powerpoint/2010/main" val="40272624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16AE-094E-5192-B5BF-0AAE0CA9B25D}"/>
              </a:ext>
            </a:extLst>
          </p:cNvPr>
          <p:cNvSpPr>
            <a:spLocks noGrp="1"/>
          </p:cNvSpPr>
          <p:nvPr>
            <p:ph type="title"/>
          </p:nvPr>
        </p:nvSpPr>
        <p:spPr>
          <a:xfrm>
            <a:off x="1176527" y="914400"/>
            <a:ext cx="9821674" cy="2215992"/>
          </a:xfrm>
        </p:spPr>
        <p:txBody>
          <a:bodyPr wrap="square" anchor="t">
            <a:normAutofit/>
          </a:bodyPr>
          <a:lstStyle/>
          <a:p>
            <a:r>
              <a:rPr lang="en-US" dirty="0"/>
              <a:t>SDN in Azure Stack Local</a:t>
            </a:r>
          </a:p>
        </p:txBody>
      </p:sp>
      <p:sp>
        <p:nvSpPr>
          <p:cNvPr id="7" name="Content Placeholder 6">
            <a:extLst>
              <a:ext uri="{FF2B5EF4-FFF2-40B4-BE49-F238E27FC236}">
                <a16:creationId xmlns:a16="http://schemas.microsoft.com/office/drawing/2014/main" id="{8030B5E4-AF59-CDDD-DAD2-ED3779EF8C4F}"/>
              </a:ext>
            </a:extLst>
          </p:cNvPr>
          <p:cNvSpPr>
            <a:spLocks noGrp="1"/>
          </p:cNvSpPr>
          <p:nvPr>
            <p:ph sz="quarter" idx="12"/>
          </p:nvPr>
        </p:nvSpPr>
        <p:spPr>
          <a:xfrm>
            <a:off x="1168402" y="3632201"/>
            <a:ext cx="9821863" cy="7340600"/>
          </a:xfrm>
        </p:spPr>
        <p:txBody>
          <a:bodyPr wrap="square">
            <a:normAutofit/>
          </a:bodyPr>
          <a:lstStyle/>
          <a:p>
            <a:pPr marL="0" indent="0">
              <a:lnSpc>
                <a:spcPct val="90000"/>
              </a:lnSpc>
              <a:buNone/>
            </a:pPr>
            <a:r>
              <a:rPr lang="en-US" sz="4300" b="0" i="0">
                <a:effectLst/>
                <a:highlight>
                  <a:srgbClr val="FFFFFF"/>
                </a:highlight>
              </a:rPr>
              <a:t>SDN in Azure Stack HCI helps address challenges associated with traditional network infrastructures by increasing agility, improving security, and optimizing efficiency. </a:t>
            </a:r>
          </a:p>
          <a:p>
            <a:pPr marL="0" indent="0">
              <a:lnSpc>
                <a:spcPct val="90000"/>
              </a:lnSpc>
              <a:buNone/>
            </a:pPr>
            <a:endParaRPr lang="en-US" sz="4300">
              <a:highlight>
                <a:srgbClr val="FFFFFF"/>
              </a:highlight>
            </a:endParaRPr>
          </a:p>
          <a:p>
            <a:pPr marL="0" indent="0">
              <a:lnSpc>
                <a:spcPct val="90000"/>
              </a:lnSpc>
              <a:buNone/>
            </a:pPr>
            <a:r>
              <a:rPr lang="en-US" sz="4300" b="0" i="0">
                <a:effectLst/>
                <a:highlight>
                  <a:srgbClr val="FFFFFF"/>
                </a:highlight>
              </a:rPr>
              <a:t>It provides the following capabilities:</a:t>
            </a:r>
          </a:p>
          <a:p>
            <a:pPr>
              <a:lnSpc>
                <a:spcPct val="90000"/>
              </a:lnSpc>
              <a:buFont typeface="Arial" panose="020B0604020202020204" pitchFamily="34" charset="0"/>
              <a:buChar char="•"/>
            </a:pPr>
            <a:r>
              <a:rPr lang="en-US" sz="4300" b="0" i="0">
                <a:effectLst/>
                <a:highlight>
                  <a:srgbClr val="FFFFFF"/>
                </a:highlight>
              </a:rPr>
              <a:t>Abstracting network services</a:t>
            </a:r>
          </a:p>
          <a:p>
            <a:pPr>
              <a:lnSpc>
                <a:spcPct val="90000"/>
              </a:lnSpc>
              <a:buFont typeface="Arial" panose="020B0604020202020204" pitchFamily="34" charset="0"/>
              <a:buChar char="•"/>
            </a:pPr>
            <a:r>
              <a:rPr lang="en-US" sz="4300" b="0" i="0">
                <a:effectLst/>
                <a:highlight>
                  <a:srgbClr val="FFFFFF"/>
                </a:highlight>
              </a:rPr>
              <a:t>Centralizing network policies</a:t>
            </a:r>
          </a:p>
          <a:p>
            <a:pPr>
              <a:lnSpc>
                <a:spcPct val="90000"/>
              </a:lnSpc>
              <a:buFont typeface="Arial" panose="020B0604020202020204" pitchFamily="34" charset="0"/>
              <a:buChar char="•"/>
            </a:pPr>
            <a:r>
              <a:rPr lang="en-US" sz="4300" b="0" i="0">
                <a:effectLst/>
                <a:highlight>
                  <a:srgbClr val="FFFFFF"/>
                </a:highlight>
              </a:rPr>
              <a:t>Centralizing network management</a:t>
            </a:r>
            <a:endParaRPr lang="en-US" sz="4300"/>
          </a:p>
        </p:txBody>
      </p:sp>
      <p:pic>
        <p:nvPicPr>
          <p:cNvPr id="9" name="Picture 8" descr="3D white lines connected with dots">
            <a:extLst>
              <a:ext uri="{FF2B5EF4-FFF2-40B4-BE49-F238E27FC236}">
                <a16:creationId xmlns:a16="http://schemas.microsoft.com/office/drawing/2014/main" id="{3A2AE1E8-517F-E0B0-1892-EEF9D0AD1F4B}"/>
              </a:ext>
            </a:extLst>
          </p:cNvPr>
          <p:cNvPicPr>
            <a:picLocks noChangeAspect="1"/>
          </p:cNvPicPr>
          <p:nvPr/>
        </p:nvPicPr>
        <p:blipFill>
          <a:blip r:embed="rId3"/>
          <a:srcRect l="33736" r="12931"/>
          <a:stretch>
            <a:fillRect/>
          </a:stretch>
        </p:blipFill>
        <p:spPr>
          <a:xfrm>
            <a:off x="12192000" y="10"/>
            <a:ext cx="12192000" cy="13715990"/>
          </a:xfrm>
          <a:prstGeom prst="rect">
            <a:avLst/>
          </a:prstGeom>
          <a:noFill/>
          <a:effectLst/>
        </p:spPr>
      </p:pic>
    </p:spTree>
    <p:extLst>
      <p:ext uri="{BB962C8B-B14F-4D97-AF65-F5344CB8AC3E}">
        <p14:creationId xmlns:p14="http://schemas.microsoft.com/office/powerpoint/2010/main" val="20040762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D16CCF-F678-CB7C-DA9F-60B43C81C98C}"/>
              </a:ext>
            </a:extLst>
          </p:cNvPr>
          <p:cNvSpPr>
            <a:spLocks noGrp="1"/>
          </p:cNvSpPr>
          <p:nvPr>
            <p:ph type="ctrTitle"/>
          </p:nvPr>
        </p:nvSpPr>
        <p:spPr>
          <a:xfrm>
            <a:off x="3048000" y="3224015"/>
            <a:ext cx="18288000" cy="3795911"/>
          </a:xfrm>
        </p:spPr>
        <p:txBody>
          <a:bodyPr/>
          <a:lstStyle/>
          <a:p>
            <a:r>
              <a:rPr lang="en-US" dirty="0"/>
              <a:t>Azure Local Network Controller</a:t>
            </a:r>
          </a:p>
        </p:txBody>
      </p:sp>
    </p:spTree>
    <p:extLst>
      <p:ext uri="{BB962C8B-B14F-4D97-AF65-F5344CB8AC3E}">
        <p14:creationId xmlns:p14="http://schemas.microsoft.com/office/powerpoint/2010/main" val="346874921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92A-C808-203C-22EE-E3785E1FC1B4}"/>
              </a:ext>
            </a:extLst>
          </p:cNvPr>
          <p:cNvSpPr>
            <a:spLocks noGrp="1"/>
          </p:cNvSpPr>
          <p:nvPr>
            <p:ph type="title"/>
          </p:nvPr>
        </p:nvSpPr>
        <p:spPr>
          <a:xfrm>
            <a:off x="1176527" y="5959476"/>
            <a:ext cx="8326250" cy="1723549"/>
          </a:xfrm>
        </p:spPr>
        <p:txBody>
          <a:bodyPr wrap="square" anchor="t">
            <a:normAutofit/>
          </a:bodyPr>
          <a:lstStyle/>
          <a:p>
            <a:r>
              <a:rPr lang="en-US"/>
              <a:t>Network Controller high-level architecture</a:t>
            </a:r>
          </a:p>
        </p:txBody>
      </p:sp>
      <p:pic>
        <p:nvPicPr>
          <p:cNvPr id="8" name="Content Placeholder 7">
            <a:extLst>
              <a:ext uri="{FF2B5EF4-FFF2-40B4-BE49-F238E27FC236}">
                <a16:creationId xmlns:a16="http://schemas.microsoft.com/office/drawing/2014/main" id="{20B14401-BB79-D6EB-35B7-3468995E8036}"/>
              </a:ext>
            </a:extLst>
          </p:cNvPr>
          <p:cNvPicPr>
            <a:picLocks noGrp="1" noChangeAspect="1"/>
          </p:cNvPicPr>
          <p:nvPr>
            <p:ph type="pic" sz="quarter" idx="11"/>
          </p:nvPr>
        </p:nvPicPr>
        <p:blipFill>
          <a:blip r:embed="rId3"/>
          <a:stretch/>
        </p:blipFill>
        <p:spPr>
          <a:xfrm>
            <a:off x="10668000" y="1870364"/>
            <a:ext cx="13716000" cy="9975272"/>
          </a:xfrm>
          <a:noFill/>
        </p:spPr>
      </p:pic>
    </p:spTree>
    <p:extLst>
      <p:ext uri="{BB962C8B-B14F-4D97-AF65-F5344CB8AC3E}">
        <p14:creationId xmlns:p14="http://schemas.microsoft.com/office/powerpoint/2010/main" val="2296755773"/>
      </p:ext>
    </p:extLst>
  </p:cSld>
  <p:clrMapOvr>
    <a:masterClrMapping/>
  </p:clrMapOvr>
  <p:transition>
    <p:fade/>
  </p:transition>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äsentation1" id="{6849E0AC-90FE-E24C-B51D-81DA1EE15D47}" vid="{274944E1-659C-E649-B0BF-25ADAC2B55B3}"/>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3.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template" id="{08DF1E30-4516-4CB1-AFA4-1D42D045DB0F}" vid="{433E47A9-593B-46B3-8E0C-881334A4D6B1}"/>
    </a:ext>
  </a:extLst>
</a:theme>
</file>

<file path=ppt/theme/theme4.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2C2688FBF9CA64CB792AC33F0688191" ma:contentTypeVersion="18" ma:contentTypeDescription="Ein neues Dokument erstellen." ma:contentTypeScope="" ma:versionID="6abb8477931891c0b23dfecdf366d2ac">
  <xsd:schema xmlns:xsd="http://www.w3.org/2001/XMLSchema" xmlns:xs="http://www.w3.org/2001/XMLSchema" xmlns:p="http://schemas.microsoft.com/office/2006/metadata/properties" xmlns:ns2="577fbb8d-fe09-4934-bc7c-2f9049c9df10" xmlns:ns3="72c3f8bc-eae7-4d3a-a749-558cc493be35" targetNamespace="http://schemas.microsoft.com/office/2006/metadata/properties" ma:root="true" ma:fieldsID="2213679781f23f2263c025b1f6c6b2f4" ns2:_="" ns3:_="">
    <xsd:import namespace="577fbb8d-fe09-4934-bc7c-2f9049c9df10"/>
    <xsd:import namespace="72c3f8bc-eae7-4d3a-a749-558cc493be3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fbb8d-fe09-4934-bc7c-2f9049c9df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Bildmarkierungen" ma:readOnly="false" ma:fieldId="{5cf76f15-5ced-4ddc-b409-7134ff3c332f}" ma:taxonomyMulti="true" ma:sspId="525aa03e-b70c-4a61-b8a8-336e56958430"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2c3f8bc-eae7-4d3a-a749-558cc493be35"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element name="TaxCatchAll" ma:index="22" nillable="true" ma:displayName="Taxonomy Catch All Column" ma:hidden="true" ma:list="{8af5f403-03cb-4a14-a224-9070bf02c626}" ma:internalName="TaxCatchAll" ma:showField="CatchAllData" ma:web="72c3f8bc-eae7-4d3a-a749-558cc493be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2c3f8bc-eae7-4d3a-a749-558cc493be35" xsi:nil="true"/>
    <lcf76f155ced4ddcb4097134ff3c332f xmlns="577fbb8d-fe09-4934-bc7c-2f9049c9df1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63CFE2-2CEA-4A66-B49D-0A4FC5BE0F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fbb8d-fe09-4934-bc7c-2f9049c9df10"/>
    <ds:schemaRef ds:uri="72c3f8bc-eae7-4d3a-a749-558cc493be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DDEEA7-CFEE-4BFE-96D3-C27BA592B7DE}">
  <ds:schemaRefs>
    <ds:schemaRef ds:uri="577fbb8d-fe09-4934-bc7c-2f9049c9df10"/>
    <ds:schemaRef ds:uri="http://schemas.microsoft.com/office/infopath/2007/PartnerControls"/>
    <ds:schemaRef ds:uri="http://schemas.microsoft.com/office/2006/metadata/properties"/>
    <ds:schemaRef ds:uri="http://purl.org/dc/dcmitype/"/>
    <ds:schemaRef ds:uri="http://purl.org/dc/elements/1.1/"/>
    <ds:schemaRef ds:uri="http://schemas.microsoft.com/office/2006/documentManagement/types"/>
    <ds:schemaRef ds:uri="72c3f8bc-eae7-4d3a-a749-558cc493be35"/>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651ABB67-7553-4203-8C0C-C38699EFA7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4651</TotalTime>
  <Words>3496</Words>
  <Application>Microsoft Macintosh PowerPoint</Application>
  <PresentationFormat>Custom</PresentationFormat>
  <Paragraphs>280</Paragraphs>
  <Slides>35</Slides>
  <Notes>21</Notes>
  <HiddenSlides>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35</vt:i4>
      </vt:variant>
    </vt:vector>
  </HeadingPairs>
  <TitlesOfParts>
    <vt:vector size="50" baseType="lpstr">
      <vt:lpstr>Batang</vt:lpstr>
      <vt:lpstr>Arial</vt:lpstr>
      <vt:lpstr>Bembo</vt:lpstr>
      <vt:lpstr>Calibri</vt:lpstr>
      <vt:lpstr>Consolas</vt:lpstr>
      <vt:lpstr>Helvetica Neue</vt:lpstr>
      <vt:lpstr>Helvetica Neue Light</vt:lpstr>
      <vt:lpstr>Segoe Sans Text</vt:lpstr>
      <vt:lpstr>Segoe Sans Text Semibold</vt:lpstr>
      <vt:lpstr>Segoe UI</vt:lpstr>
      <vt:lpstr>Söhne</vt:lpstr>
      <vt:lpstr>Wingdings</vt:lpstr>
      <vt:lpstr>White</vt:lpstr>
      <vt:lpstr>Azure 2023 Template</vt:lpstr>
      <vt:lpstr>1_Azure 2023 Template</vt:lpstr>
      <vt:lpstr>Azure Local – Was bringt mir das SDN Setup?</vt:lpstr>
      <vt:lpstr>Wer sind wir?</vt:lpstr>
      <vt:lpstr>Unsere Kunden (Auszug)</vt:lpstr>
      <vt:lpstr>And now it’s going to be technical ….</vt:lpstr>
      <vt:lpstr>Azure Local – Netzwerk today</vt:lpstr>
      <vt:lpstr>What is SDN?</vt:lpstr>
      <vt:lpstr>SDN in Azure Stack Local</vt:lpstr>
      <vt:lpstr>Azure Local Network Controller</vt:lpstr>
      <vt:lpstr>Network Controller high-level architecture</vt:lpstr>
      <vt:lpstr>Architecture overview</vt:lpstr>
      <vt:lpstr>Azure Networks</vt:lpstr>
      <vt:lpstr>Virtual network service</vt:lpstr>
      <vt:lpstr>Virtual switch management service</vt:lpstr>
      <vt:lpstr>Architecture overview</vt:lpstr>
      <vt:lpstr>Datacenter Firewalls</vt:lpstr>
      <vt:lpstr>Important</vt:lpstr>
      <vt:lpstr>PowerPoint Presentation</vt:lpstr>
      <vt:lpstr>Why datacenter firewall?</vt:lpstr>
      <vt:lpstr>Traditional security boundaries</vt:lpstr>
      <vt:lpstr>SDN security boundaries</vt:lpstr>
      <vt:lpstr>Software Load Balancers</vt:lpstr>
      <vt:lpstr>Architecture overview</vt:lpstr>
      <vt:lpstr>Policy configuration</vt:lpstr>
      <vt:lpstr>SDN controller service </vt:lpstr>
      <vt:lpstr>SLB manager service</vt:lpstr>
      <vt:lpstr>RAS Gateways</vt:lpstr>
      <vt:lpstr>RAS Gateway deployment</vt:lpstr>
      <vt:lpstr>Architecture overview</vt:lpstr>
      <vt:lpstr>Policy configuration</vt:lpstr>
      <vt:lpstr>Azure Local SDN Requirements</vt:lpstr>
      <vt:lpstr>Switch Requirements</vt:lpstr>
      <vt:lpstr>Lessons Learned</vt:lpstr>
      <vt:lpstr>PowerPoint Presentation</vt:lpstr>
      <vt:lpstr>Danke an unsere Sponsoren</vt:lpstr>
      <vt:lpstr>Closing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mrummerstorfer</dc:creator>
  <cp:lastModifiedBy>Markus Klein</cp:lastModifiedBy>
  <cp:revision>6</cp:revision>
  <dcterms:created xsi:type="dcterms:W3CDTF">2025-06-09T08:36:34Z</dcterms:created>
  <dcterms:modified xsi:type="dcterms:W3CDTF">2025-06-22T08:50:35Z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0x01010092C2688FBF9CA64CB792AC33F0688191</vt:lpwstr>
  </property>
  <property fmtid="{D5CDD505-2E9C-101B-9397-08002B2CF9AE}" pid="3" name="MediaServiceImageTags">
    <vt:lpwstr/>
  </property>
</Properties>
</file>